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5" r:id="rId2"/>
    <p:sldId id="333" r:id="rId3"/>
    <p:sldId id="316" r:id="rId4"/>
    <p:sldId id="324" r:id="rId5"/>
    <p:sldId id="323" r:id="rId6"/>
    <p:sldId id="317" r:id="rId7"/>
    <p:sldId id="256" r:id="rId8"/>
    <p:sldId id="311" r:id="rId9"/>
    <p:sldId id="313" r:id="rId10"/>
    <p:sldId id="314" r:id="rId11"/>
    <p:sldId id="260" r:id="rId12"/>
    <p:sldId id="318" r:id="rId13"/>
    <p:sldId id="329" r:id="rId14"/>
    <p:sldId id="328" r:id="rId15"/>
    <p:sldId id="331" r:id="rId16"/>
    <p:sldId id="332" r:id="rId17"/>
    <p:sldId id="327" r:id="rId18"/>
    <p:sldId id="306" r:id="rId19"/>
    <p:sldId id="308" r:id="rId20"/>
    <p:sldId id="268" r:id="rId21"/>
    <p:sldId id="265" r:id="rId22"/>
    <p:sldId id="319" r:id="rId23"/>
    <p:sldId id="322" r:id="rId24"/>
    <p:sldId id="320" r:id="rId25"/>
    <p:sldId id="325" r:id="rId26"/>
    <p:sldId id="334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3" r:id="rId36"/>
    <p:sldId id="345" r:id="rId37"/>
    <p:sldId id="346" r:id="rId38"/>
    <p:sldId id="335" r:id="rId39"/>
    <p:sldId id="347" r:id="rId40"/>
    <p:sldId id="348" r:id="rId41"/>
    <p:sldId id="349" r:id="rId42"/>
    <p:sldId id="350" r:id="rId43"/>
    <p:sldId id="351" r:id="rId44"/>
    <p:sldId id="352" r:id="rId45"/>
    <p:sldId id="367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29"/>
  </p:normalViewPr>
  <p:slideViewPr>
    <p:cSldViewPr snapToGrid="0" snapToObjects="1">
      <p:cViewPr>
        <p:scale>
          <a:sx n="80" d="100"/>
          <a:sy n="80" d="100"/>
        </p:scale>
        <p:origin x="36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4328-C89F-C345-A992-29C758301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B2295-846B-2643-BC61-0E1794746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B4D3-6296-084E-A4BD-6241AB19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16021-D5E7-ED47-8734-0535056E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D6CB2-6542-5F49-ABEE-D8CB9389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3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0CFE-2811-A644-96C9-D59A04F4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9E31B-8757-8346-BC39-A4DC4EEC7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3DE32-BAB0-DB41-BC87-847E60E5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A2C6F-C6F0-BE47-80DD-52C2CE0B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72A08-EF10-F442-AFF3-D340FEC3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4A859-2986-1C45-9C9E-0E5540DE7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16B35-F550-4E4C-900D-A0325FEAF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4C562-E6C1-9B4D-B88A-659BDAFF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21D91-1988-B84F-90C8-B6B41E61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B0F7E-ED18-8C42-9828-B0AA48EF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1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8520-EC76-0446-9534-BD6F6DD4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9D4C1-428D-E34B-BA8F-ED24FB8B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C0DD0-97A7-264C-9189-CDC23218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78E18-1D8A-2444-8124-2EA11E086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5C88-5D68-0E4C-84E3-F1EF870A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4BD8-1D78-144F-98DB-88A73851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5433E-876B-1F45-A669-FD28E98AE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7F6DA-1E86-AF43-80B1-C148DFAB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78613-C297-7F43-BC41-EF1DECE8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025C-0142-2447-9524-B87EB08E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0F7B-F395-0548-9A4C-D25F7B20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A38F-35F0-D840-8D74-0D0019D9D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D5DE9-82C6-6444-ABB7-C16ED1610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37D96-4A7E-1A4E-AE24-0A313D65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EF50B-3BAE-CA44-BE08-38F25708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6477A-EC47-AB4A-980F-FEAEC48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06DD-3D29-794B-B5DA-AD54D2D2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8183B-E467-3648-958A-768B32C47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7AA82-219A-A24F-B49E-FF3998130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1C0BA-9A58-B54B-9D6B-B4403B505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4DEFC-904A-C943-8C9E-45BCD3CE0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27A46-3697-844A-A4CA-8DAD2939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6B19E-F52A-2341-9F21-27B37B17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76514-D647-7948-87A0-E1FE021C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B45A-D322-AF43-8563-27534E36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9B83-6F6F-5446-A616-E68C4CE1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93E24-5C28-E34D-8298-A4FCEBEB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A32E8-6B64-EF40-95EA-C2134D54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8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1B2D7D-C1BA-1449-A65F-6F1BCD49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A56F4-5E20-174E-A131-6E1D6B6B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53440-22C2-3F47-9013-77143CD1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C437-336A-F841-BFC8-37679EB1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DF21-CA70-2C41-A5E3-0AA76FE8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FDF80-D444-834C-982D-D875757F9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67C4C-42ED-7A43-A848-76137A3D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FF2FE-84E1-CC4F-90C7-5DA47367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FBBCB-147D-C24F-92F8-3F9D7F41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2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C116-67AA-584B-99A6-EE3C1ACF7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AD6E6-5391-9E41-B6FE-37B05BB4E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A482D-B56E-0647-BB65-63E6EA4B6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483CB-0C63-DA4E-9AF4-3513754B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71262-E66E-AF4A-8659-91E5222A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57233-FC89-8A47-B663-3872235B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E33FF2-4D07-F745-BFFE-9BF211C0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82785-E839-8E48-B3C2-3E2D03E92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9C514-B65B-F949-B2F5-A589877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613CE-F182-FB4C-A474-971A0936CB92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5AA0C-0780-8346-BA64-EC92DA80B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7A6E6-2C2A-B44C-872A-1867D3076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5A010-5BD8-444E-ACB6-D7DDCE605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8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inN8seMm7U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DineshChopra/AI-ML/blob/master/TensorFlow/Udacity/1_CelsisusToFahrenhei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DineshChopra/AI-ML/blob/master/TensorFlow/Udacity/1_CelsisusToFahrenhei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ensorflow/docs/blob/master/site/en/tutorials/keras/classification.ipynb#scrollTo=9ODch-OFCaW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tensorflow/docs/blob/master/site/en/tutorials/keras/classification.ipynb#scrollTo=9ODch-OFCaW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ensorflow/docs/blob/master/site/en/tutorials/keras/classification.ipynb#scrollTo=9ODch-OFCaW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jKP3FqW3Sk&amp;list=PLtBw6njQRU-rwp5__7C0oIVt26ZgjG9NI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hyperlink" Target="https://colab.research.google.com/github/tensorflow/docs/blob/master/site/en/tutorials/keras/classification.ipynb#scrollTo=9ODch-OFCaW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udacity.com/course/intro-to-tensorflow-for-deep-learning--ud187" TargetMode="External"/><Relationship Id="rId4" Type="http://schemas.openxmlformats.org/officeDocument/2006/relationships/hyperlink" Target="https://www.tensorflow.org/tutorials/keras/classificatio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tin.com/artificial-intelligence/machine-learning-examples-application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neshChopra/AI-ML/blob/master/Transfer_Learning_1.ipynb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jKP3FqW3Sk&amp;list=PLtBw6njQRU-rwp5__7C0oIVt26ZgjG9N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download.tensorflow.org/example_images/grace_hopper.jpg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y-do-we-use-embeddings-in-nlp-2f20e1b632d2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NAWp2S3w94&amp;feature=emb_logo" TargetMode="Externa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jDwV8Smj7WhJn-4RtLpKxM5_jUT1HSDL#scrollTo=Je08W5bmHVjH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Smart is Artificial Intelligence? | by MIT IDE | MIT Initiative on the  Digital Economy | Medium">
            <a:extLst>
              <a:ext uri="{FF2B5EF4-FFF2-40B4-BE49-F238E27FC236}">
                <a16:creationId xmlns:a16="http://schemas.microsoft.com/office/drawing/2014/main" id="{F07C4CD3-37D0-BB4C-BDA2-07A5BEE70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8283" r="-2" b="806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00E5E-7B88-9D4D-B9E1-3D077945DF48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Artificial Intelligence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and 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51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D1F20-56A7-FC46-AC02-067A1931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6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6049-2F46-3744-83A0-0EC795A1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7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1B04A26-A716-214A-A4F1-986FD1331C67}"/>
              </a:ext>
            </a:extLst>
          </p:cNvPr>
          <p:cNvGrpSpPr/>
          <p:nvPr/>
        </p:nvGrpSpPr>
        <p:grpSpPr>
          <a:xfrm>
            <a:off x="0" y="0"/>
            <a:ext cx="11255188" cy="6895360"/>
            <a:chOff x="536761" y="788613"/>
            <a:chExt cx="10331015" cy="605566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6047088-2595-794C-B731-73ADD6DACF58}"/>
                </a:ext>
              </a:extLst>
            </p:cNvPr>
            <p:cNvGrpSpPr/>
            <p:nvPr/>
          </p:nvGrpSpPr>
          <p:grpSpPr>
            <a:xfrm>
              <a:off x="536761" y="788613"/>
              <a:ext cx="10331015" cy="6055664"/>
              <a:chOff x="536761" y="788613"/>
              <a:chExt cx="10331015" cy="6055664"/>
            </a:xfrm>
          </p:grpSpPr>
          <p:pic>
            <p:nvPicPr>
              <p:cNvPr id="17" name="Picture 16">
                <a:hlinkClick r:id="rId2"/>
                <a:extLst>
                  <a:ext uri="{FF2B5EF4-FFF2-40B4-BE49-F238E27FC236}">
                    <a16:creationId xmlns:a16="http://schemas.microsoft.com/office/drawing/2014/main" id="{10DBE7AF-BA0C-1F4A-9075-13F7F8FA8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761" y="788613"/>
                <a:ext cx="10331015" cy="605566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4769847-BC55-864B-BC57-37C82A884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761" y="4611957"/>
                <a:ext cx="4633633" cy="695411"/>
              </a:xfrm>
              <a:prstGeom prst="rect">
                <a:avLst/>
              </a:prstGeom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5DC1F8-32CA-3541-8E50-DE3C810368CC}"/>
                </a:ext>
              </a:extLst>
            </p:cNvPr>
            <p:cNvSpPr/>
            <p:nvPr/>
          </p:nvSpPr>
          <p:spPr>
            <a:xfrm>
              <a:off x="536761" y="6347659"/>
              <a:ext cx="50111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hlinkClick r:id="rId2"/>
                </a:rPr>
                <a:t>https://www.youtube.com/watch?v=inN8seMm7UI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4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997" y="279496"/>
            <a:ext cx="7436005" cy="1325563"/>
          </a:xfrm>
        </p:spPr>
        <p:txBody>
          <a:bodyPr/>
          <a:lstStyle/>
          <a:p>
            <a:pPr algn="ctr"/>
            <a:r>
              <a:rPr lang="en-US" dirty="0" err="1"/>
              <a:t>Celsisus</a:t>
            </a:r>
            <a:r>
              <a:rPr lang="en-US" dirty="0"/>
              <a:t> to </a:t>
            </a:r>
            <a:r>
              <a:rPr lang="en-US" dirty="0" err="1"/>
              <a:t>Farhnite</a:t>
            </a:r>
            <a:r>
              <a:rPr lang="en-US" dirty="0"/>
              <a:t>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15DB1-5AAA-E744-A534-D003618290EF}"/>
              </a:ext>
            </a:extLst>
          </p:cNvPr>
          <p:cNvSpPr txBox="1"/>
          <p:nvPr/>
        </p:nvSpPr>
        <p:spPr>
          <a:xfrm>
            <a:off x="1349297" y="275316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-10</a:t>
            </a:r>
            <a:r>
              <a:rPr lang="en-IN" dirty="0">
                <a:effectLst/>
              </a:rPr>
              <a:t>,</a:t>
            </a:r>
            <a:r>
              <a:rPr lang="en-IN" dirty="0"/>
              <a:t> 0</a:t>
            </a:r>
            <a:r>
              <a:rPr lang="en-IN" dirty="0">
                <a:effectLst/>
              </a:rPr>
              <a:t>,</a:t>
            </a:r>
            <a:r>
              <a:rPr lang="en-IN" dirty="0"/>
              <a:t> 8</a:t>
            </a:r>
            <a:r>
              <a:rPr lang="en-IN" dirty="0">
                <a:effectLst/>
              </a:rPr>
              <a:t>,</a:t>
            </a:r>
            <a:r>
              <a:rPr lang="en-IN" dirty="0"/>
              <a:t> 15</a:t>
            </a:r>
            <a:r>
              <a:rPr lang="en-IN" dirty="0">
                <a:effectLst/>
              </a:rPr>
              <a:t>,</a:t>
            </a:r>
            <a:r>
              <a:rPr lang="en-IN" dirty="0"/>
              <a:t> 22</a:t>
            </a:r>
            <a:r>
              <a:rPr lang="en-IN" dirty="0">
                <a:effectLst/>
              </a:rPr>
              <a:t>,</a:t>
            </a:r>
            <a:r>
              <a:rPr lang="en-IN" dirty="0"/>
              <a:t> 38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70A80-7AA5-4549-BB14-09F3B8DDAD4A}"/>
              </a:ext>
            </a:extLst>
          </p:cNvPr>
          <p:cNvSpPr txBox="1"/>
          <p:nvPr/>
        </p:nvSpPr>
        <p:spPr>
          <a:xfrm>
            <a:off x="1263805" y="399409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14</a:t>
            </a:r>
            <a:r>
              <a:rPr lang="en-IN" dirty="0">
                <a:effectLst/>
              </a:rPr>
              <a:t>,</a:t>
            </a:r>
            <a:r>
              <a:rPr lang="en-IN" dirty="0"/>
              <a:t> 32</a:t>
            </a:r>
            <a:r>
              <a:rPr lang="en-IN" dirty="0">
                <a:effectLst/>
              </a:rPr>
              <a:t>,</a:t>
            </a:r>
            <a:r>
              <a:rPr lang="en-IN" dirty="0"/>
              <a:t> 46</a:t>
            </a:r>
            <a:r>
              <a:rPr lang="en-IN" dirty="0">
                <a:effectLst/>
              </a:rPr>
              <a:t>,</a:t>
            </a:r>
            <a:r>
              <a:rPr lang="en-IN" dirty="0"/>
              <a:t> 59</a:t>
            </a:r>
            <a:r>
              <a:rPr lang="en-IN" dirty="0">
                <a:effectLst/>
              </a:rPr>
              <a:t>,</a:t>
            </a:r>
            <a:r>
              <a:rPr lang="en-IN" dirty="0"/>
              <a:t> 72</a:t>
            </a:r>
            <a:r>
              <a:rPr lang="en-IN" dirty="0">
                <a:effectLst/>
              </a:rPr>
              <a:t>,</a:t>
            </a:r>
            <a:r>
              <a:rPr lang="en-IN" dirty="0"/>
              <a:t> 100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A83C4-6731-E748-B690-37E02B8BDDD1}"/>
              </a:ext>
            </a:extLst>
          </p:cNvPr>
          <p:cNvSpPr txBox="1"/>
          <p:nvPr/>
        </p:nvSpPr>
        <p:spPr>
          <a:xfrm>
            <a:off x="1349297" y="498697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Formula: input * 9/5 + 32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F2D1F8-C9DA-C548-BB16-6FEAFB96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656" y="2510270"/>
            <a:ext cx="6553201" cy="2133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F9EB06-8DD4-964D-9256-E269647E3521}"/>
              </a:ext>
            </a:extLst>
          </p:cNvPr>
          <p:cNvCxnSpPr>
            <a:cxnSpLocks/>
          </p:cNvCxnSpPr>
          <p:nvPr/>
        </p:nvCxnSpPr>
        <p:spPr>
          <a:xfrm flipV="1">
            <a:off x="4081346" y="3268573"/>
            <a:ext cx="1832312" cy="1900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17EF6-F212-3542-984F-A538BE2D2EC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58454" y="2937830"/>
            <a:ext cx="1507087" cy="998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684D97-B721-0844-8BC0-E4ECDD45478A}"/>
              </a:ext>
            </a:extLst>
          </p:cNvPr>
          <p:cNvGrpSpPr/>
          <p:nvPr/>
        </p:nvGrpSpPr>
        <p:grpSpPr>
          <a:xfrm>
            <a:off x="4643438" y="3645836"/>
            <a:ext cx="6284757" cy="1668855"/>
            <a:chOff x="4643438" y="3645836"/>
            <a:chExt cx="6284757" cy="166885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8A6D0BA-C379-1547-8362-8CB666079BA4}"/>
                </a:ext>
              </a:extLst>
            </p:cNvPr>
            <p:cNvSpPr/>
            <p:nvPr/>
          </p:nvSpPr>
          <p:spPr>
            <a:xfrm>
              <a:off x="4643438" y="3935864"/>
              <a:ext cx="6199265" cy="1378827"/>
            </a:xfrm>
            <a:custGeom>
              <a:avLst/>
              <a:gdLst>
                <a:gd name="connsiteX0" fmla="*/ 0 w 6315075"/>
                <a:gd name="connsiteY0" fmla="*/ 400050 h 1442484"/>
                <a:gd name="connsiteX1" fmla="*/ 4071937 w 6315075"/>
                <a:gd name="connsiteY1" fmla="*/ 1414462 h 1442484"/>
                <a:gd name="connsiteX2" fmla="*/ 5457825 w 6315075"/>
                <a:gd name="connsiteY2" fmla="*/ 1057275 h 1442484"/>
                <a:gd name="connsiteX3" fmla="*/ 6315075 w 6315075"/>
                <a:gd name="connsiteY3" fmla="*/ 0 h 1442484"/>
                <a:gd name="connsiteX4" fmla="*/ 6315075 w 6315075"/>
                <a:gd name="connsiteY4" fmla="*/ 0 h 144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075" h="1442484">
                  <a:moveTo>
                    <a:pt x="0" y="400050"/>
                  </a:moveTo>
                  <a:cubicBezTo>
                    <a:pt x="1581150" y="852487"/>
                    <a:pt x="3162300" y="1304925"/>
                    <a:pt x="4071937" y="1414462"/>
                  </a:cubicBezTo>
                  <a:cubicBezTo>
                    <a:pt x="4981574" y="1523999"/>
                    <a:pt x="5083969" y="1293019"/>
                    <a:pt x="5457825" y="1057275"/>
                  </a:cubicBezTo>
                  <a:cubicBezTo>
                    <a:pt x="5831681" y="821531"/>
                    <a:pt x="6315075" y="0"/>
                    <a:pt x="6315075" y="0"/>
                  </a:cubicBezTo>
                  <a:lnTo>
                    <a:pt x="6315075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2FE2AE-F5BD-3845-BA6A-43D0FBABD515}"/>
                </a:ext>
              </a:extLst>
            </p:cNvPr>
            <p:cNvCxnSpPr/>
            <p:nvPr/>
          </p:nvCxnSpPr>
          <p:spPr>
            <a:xfrm flipV="1">
              <a:off x="10842703" y="3645836"/>
              <a:ext cx="85492" cy="2900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3B1AB2-724C-5043-B05A-C8356553D647}"/>
              </a:ext>
            </a:extLst>
          </p:cNvPr>
          <p:cNvSpPr txBox="1"/>
          <p:nvPr/>
        </p:nvSpPr>
        <p:spPr>
          <a:xfrm>
            <a:off x="9444038" y="757611"/>
            <a:ext cx="249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793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997" y="279496"/>
            <a:ext cx="7436005" cy="1325563"/>
          </a:xfrm>
        </p:spPr>
        <p:txBody>
          <a:bodyPr/>
          <a:lstStyle/>
          <a:p>
            <a:pPr algn="ctr"/>
            <a:r>
              <a:rPr lang="en-US" dirty="0" err="1"/>
              <a:t>Celsisus</a:t>
            </a:r>
            <a:r>
              <a:rPr lang="en-US" dirty="0"/>
              <a:t> to </a:t>
            </a:r>
            <a:r>
              <a:rPr lang="en-US" dirty="0" err="1"/>
              <a:t>Farhnite</a:t>
            </a:r>
            <a:r>
              <a:rPr lang="en-US" dirty="0"/>
              <a:t>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15DB1-5AAA-E744-A534-D003618290EF}"/>
              </a:ext>
            </a:extLst>
          </p:cNvPr>
          <p:cNvSpPr txBox="1"/>
          <p:nvPr/>
        </p:nvSpPr>
        <p:spPr>
          <a:xfrm>
            <a:off x="1349297" y="275316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-10</a:t>
            </a:r>
            <a:r>
              <a:rPr lang="en-IN" dirty="0">
                <a:effectLst/>
              </a:rPr>
              <a:t>,</a:t>
            </a:r>
            <a:r>
              <a:rPr lang="en-IN" dirty="0"/>
              <a:t> 0</a:t>
            </a:r>
            <a:r>
              <a:rPr lang="en-IN" dirty="0">
                <a:effectLst/>
              </a:rPr>
              <a:t>,</a:t>
            </a:r>
            <a:r>
              <a:rPr lang="en-IN" dirty="0"/>
              <a:t> 8</a:t>
            </a:r>
            <a:r>
              <a:rPr lang="en-IN" dirty="0">
                <a:effectLst/>
              </a:rPr>
              <a:t>,</a:t>
            </a:r>
            <a:r>
              <a:rPr lang="en-IN" dirty="0"/>
              <a:t> 15</a:t>
            </a:r>
            <a:r>
              <a:rPr lang="en-IN" dirty="0">
                <a:effectLst/>
              </a:rPr>
              <a:t>,</a:t>
            </a:r>
            <a:r>
              <a:rPr lang="en-IN" dirty="0"/>
              <a:t> 22</a:t>
            </a:r>
            <a:r>
              <a:rPr lang="en-IN" dirty="0">
                <a:effectLst/>
              </a:rPr>
              <a:t>,</a:t>
            </a:r>
            <a:r>
              <a:rPr lang="en-IN" dirty="0"/>
              <a:t> 38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70A80-7AA5-4549-BB14-09F3B8DDAD4A}"/>
              </a:ext>
            </a:extLst>
          </p:cNvPr>
          <p:cNvSpPr txBox="1"/>
          <p:nvPr/>
        </p:nvSpPr>
        <p:spPr>
          <a:xfrm>
            <a:off x="1349297" y="3870845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</a:t>
            </a:r>
            <a:r>
              <a:rPr lang="en-IN" dirty="0"/>
              <a:t>-40</a:t>
            </a:r>
            <a:r>
              <a:rPr lang="en-IN" dirty="0">
                <a:effectLst/>
              </a:rPr>
              <a:t>,</a:t>
            </a:r>
            <a:r>
              <a:rPr lang="en-IN" dirty="0"/>
              <a:t> 14</a:t>
            </a:r>
            <a:r>
              <a:rPr lang="en-IN" dirty="0">
                <a:effectLst/>
              </a:rPr>
              <a:t>,</a:t>
            </a:r>
            <a:r>
              <a:rPr lang="en-IN" dirty="0"/>
              <a:t> 32</a:t>
            </a:r>
            <a:r>
              <a:rPr lang="en-IN" dirty="0">
                <a:effectLst/>
              </a:rPr>
              <a:t>,</a:t>
            </a:r>
            <a:r>
              <a:rPr lang="en-IN" dirty="0"/>
              <a:t> 46</a:t>
            </a:r>
            <a:r>
              <a:rPr lang="en-IN" dirty="0">
                <a:effectLst/>
              </a:rPr>
              <a:t>,</a:t>
            </a:r>
            <a:r>
              <a:rPr lang="en-IN" dirty="0"/>
              <a:t> 59</a:t>
            </a:r>
            <a:r>
              <a:rPr lang="en-IN" dirty="0">
                <a:effectLst/>
              </a:rPr>
              <a:t>,</a:t>
            </a:r>
            <a:r>
              <a:rPr lang="en-IN" dirty="0"/>
              <a:t> 72</a:t>
            </a:r>
            <a:r>
              <a:rPr lang="en-IN" dirty="0">
                <a:effectLst/>
              </a:rPr>
              <a:t>,</a:t>
            </a:r>
            <a:r>
              <a:rPr lang="en-IN" dirty="0"/>
              <a:t> 100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A83C4-6731-E748-B690-37E02B8BDDD1}"/>
              </a:ext>
            </a:extLst>
          </p:cNvPr>
          <p:cNvSpPr txBox="1"/>
          <p:nvPr/>
        </p:nvSpPr>
        <p:spPr>
          <a:xfrm>
            <a:off x="1349297" y="498697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Formula: input * 9/5 + 32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D8067-E6BA-8040-A95F-FD0764D1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269" y="2502713"/>
            <a:ext cx="6553200" cy="2133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F9EB06-8DD4-964D-9256-E269647E35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810501" y="3268573"/>
            <a:ext cx="1103157" cy="786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17EF6-F212-3542-984F-A538BE2D2EC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58454" y="2937830"/>
            <a:ext cx="1507087" cy="998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06AB86C-4357-D345-8EF4-C2B250FFCE6E}"/>
              </a:ext>
            </a:extLst>
          </p:cNvPr>
          <p:cNvCxnSpPr>
            <a:cxnSpLocks/>
          </p:cNvCxnSpPr>
          <p:nvPr/>
        </p:nvCxnSpPr>
        <p:spPr>
          <a:xfrm flipV="1">
            <a:off x="4081346" y="3668751"/>
            <a:ext cx="6846849" cy="1499864"/>
          </a:xfrm>
          <a:prstGeom prst="curvedConnector3">
            <a:avLst>
              <a:gd name="adj1" fmla="val 100326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C16AB5-449B-1047-B27D-41EE157C9094}"/>
              </a:ext>
            </a:extLst>
          </p:cNvPr>
          <p:cNvSpPr txBox="1"/>
          <p:nvPr/>
        </p:nvSpPr>
        <p:spPr>
          <a:xfrm>
            <a:off x="9372600" y="7576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9614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997" y="279496"/>
            <a:ext cx="7436005" cy="1325563"/>
          </a:xfrm>
        </p:spPr>
        <p:txBody>
          <a:bodyPr/>
          <a:lstStyle/>
          <a:p>
            <a:pPr algn="ctr"/>
            <a:r>
              <a:rPr lang="en-US" dirty="0" err="1"/>
              <a:t>Celsisus</a:t>
            </a:r>
            <a:r>
              <a:rPr lang="en-US" dirty="0"/>
              <a:t> to </a:t>
            </a:r>
            <a:r>
              <a:rPr lang="en-US" dirty="0" err="1"/>
              <a:t>Farhnite</a:t>
            </a:r>
            <a:r>
              <a:rPr lang="en-US" dirty="0"/>
              <a:t> Problem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16AB5-449B-1047-B27D-41EE157C9094}"/>
              </a:ext>
            </a:extLst>
          </p:cNvPr>
          <p:cNvSpPr txBox="1"/>
          <p:nvPr/>
        </p:nvSpPr>
        <p:spPr>
          <a:xfrm>
            <a:off x="9372600" y="7576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E0E80-A192-8C49-B876-EDD4D50BEF69}"/>
              </a:ext>
            </a:extLst>
          </p:cNvPr>
          <p:cNvSpPr/>
          <p:nvPr/>
        </p:nvSpPr>
        <p:spPr>
          <a:xfrm>
            <a:off x="814388" y="6209172"/>
            <a:ext cx="1029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https://github.com/DineshChopra/AI-ML/blob/master/TensorFlow/Udacity/1_CelsisusToFahrenheite.ipynb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301910-C215-5144-8919-803D2C89175A}"/>
              </a:ext>
            </a:extLst>
          </p:cNvPr>
          <p:cNvGrpSpPr/>
          <p:nvPr/>
        </p:nvGrpSpPr>
        <p:grpSpPr>
          <a:xfrm>
            <a:off x="814388" y="1420393"/>
            <a:ext cx="3543300" cy="1101073"/>
            <a:chOff x="814388" y="1420393"/>
            <a:chExt cx="3543300" cy="11010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CBDAF1-3AFB-FE49-B039-E2A78781C18C}"/>
                </a:ext>
              </a:extLst>
            </p:cNvPr>
            <p:cNvSpPr txBox="1"/>
            <p:nvPr/>
          </p:nvSpPr>
          <p:spPr>
            <a:xfrm>
              <a:off x="814388" y="1420393"/>
              <a:ext cx="2424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Import Required Library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FFD048-823F-374E-B550-E63D9598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88" y="1797566"/>
              <a:ext cx="3543300" cy="723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DA11B0-A95A-584F-97BF-1849A2551D50}"/>
              </a:ext>
            </a:extLst>
          </p:cNvPr>
          <p:cNvGrpSpPr/>
          <p:nvPr/>
        </p:nvGrpSpPr>
        <p:grpSpPr>
          <a:xfrm>
            <a:off x="814388" y="2775144"/>
            <a:ext cx="8255000" cy="1094322"/>
            <a:chOff x="814388" y="2632266"/>
            <a:chExt cx="8255000" cy="10943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A9553E-DFE4-B54A-8EA9-7B2BBF6B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388" y="2951888"/>
              <a:ext cx="8255000" cy="7747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827BCE-5AF7-7648-8A63-DB016552D752}"/>
                </a:ext>
              </a:extLst>
            </p:cNvPr>
            <p:cNvSpPr txBox="1"/>
            <p:nvPr/>
          </p:nvSpPr>
          <p:spPr>
            <a:xfrm>
              <a:off x="814388" y="2632266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&amp; Output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D6A79B-8C75-2F49-A2F5-902C7C550318}"/>
              </a:ext>
            </a:extLst>
          </p:cNvPr>
          <p:cNvGrpSpPr/>
          <p:nvPr/>
        </p:nvGrpSpPr>
        <p:grpSpPr>
          <a:xfrm>
            <a:off x="814388" y="4116302"/>
            <a:ext cx="7531100" cy="1859138"/>
            <a:chOff x="814388" y="3787678"/>
            <a:chExt cx="7531100" cy="18591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4F92CF-0CDF-8346-A4A6-D581200C2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388" y="4160916"/>
              <a:ext cx="7531100" cy="1485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52C04A-41AD-FF4B-923C-649E3609A387}"/>
                </a:ext>
              </a:extLst>
            </p:cNvPr>
            <p:cNvSpPr txBox="1"/>
            <p:nvPr/>
          </p:nvSpPr>
          <p:spPr>
            <a:xfrm>
              <a:off x="814388" y="3787678"/>
              <a:ext cx="146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Create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09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F9FB-E914-9B4D-B488-3F694ECC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997" y="279496"/>
            <a:ext cx="7436005" cy="1325563"/>
          </a:xfrm>
        </p:spPr>
        <p:txBody>
          <a:bodyPr/>
          <a:lstStyle/>
          <a:p>
            <a:pPr algn="ctr"/>
            <a:r>
              <a:rPr lang="en-US" dirty="0" err="1"/>
              <a:t>Celsisus</a:t>
            </a:r>
            <a:r>
              <a:rPr lang="en-US" dirty="0"/>
              <a:t> to </a:t>
            </a:r>
            <a:r>
              <a:rPr lang="en-US" dirty="0" err="1"/>
              <a:t>Farhnite</a:t>
            </a:r>
            <a:r>
              <a:rPr lang="en-US" dirty="0"/>
              <a:t> Problem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16AB5-449B-1047-B27D-41EE157C9094}"/>
              </a:ext>
            </a:extLst>
          </p:cNvPr>
          <p:cNvSpPr txBox="1"/>
          <p:nvPr/>
        </p:nvSpPr>
        <p:spPr>
          <a:xfrm>
            <a:off x="9372600" y="7576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E0E80-A192-8C49-B876-EDD4D50BEF69}"/>
              </a:ext>
            </a:extLst>
          </p:cNvPr>
          <p:cNvSpPr/>
          <p:nvPr/>
        </p:nvSpPr>
        <p:spPr>
          <a:xfrm>
            <a:off x="758643" y="6151648"/>
            <a:ext cx="10296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https://github.com/DineshChopra/AI-ML/blob/master/TensorFlow/Udacity/1_CelsisusToFahrenheite.ipynb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D7562D-AD45-934A-96B1-25AABA21AEAB}"/>
              </a:ext>
            </a:extLst>
          </p:cNvPr>
          <p:cNvGrpSpPr/>
          <p:nvPr/>
        </p:nvGrpSpPr>
        <p:grpSpPr>
          <a:xfrm>
            <a:off x="785813" y="1385884"/>
            <a:ext cx="9626600" cy="1313894"/>
            <a:chOff x="785813" y="1385884"/>
            <a:chExt cx="9626600" cy="13138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CBDAF1-3AFB-FE49-B039-E2A78781C18C}"/>
                </a:ext>
              </a:extLst>
            </p:cNvPr>
            <p:cNvSpPr txBox="1"/>
            <p:nvPr/>
          </p:nvSpPr>
          <p:spPr>
            <a:xfrm>
              <a:off x="785813" y="1385884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Compile Model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540D68B-392F-E248-A720-DA24F12A9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13" y="1798078"/>
              <a:ext cx="9626600" cy="9017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544026-52CE-7743-B283-C549641CE273}"/>
              </a:ext>
            </a:extLst>
          </p:cNvPr>
          <p:cNvGrpSpPr/>
          <p:nvPr/>
        </p:nvGrpSpPr>
        <p:grpSpPr>
          <a:xfrm>
            <a:off x="758643" y="3124057"/>
            <a:ext cx="9831570" cy="912198"/>
            <a:chOff x="758643" y="3124057"/>
            <a:chExt cx="9831570" cy="912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A07EC4-DF73-C649-A689-730D0477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13" y="3452055"/>
              <a:ext cx="9804400" cy="584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78C435-0D06-3E4D-A865-CDDBA410C820}"/>
                </a:ext>
              </a:extLst>
            </p:cNvPr>
            <p:cNvSpPr txBox="1"/>
            <p:nvPr/>
          </p:nvSpPr>
          <p:spPr>
            <a:xfrm>
              <a:off x="758643" y="3124057"/>
              <a:ext cx="1305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 Model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DEC4BC-3EB7-AE43-9CDC-AEEF61892861}"/>
              </a:ext>
            </a:extLst>
          </p:cNvPr>
          <p:cNvGrpSpPr/>
          <p:nvPr/>
        </p:nvGrpSpPr>
        <p:grpSpPr>
          <a:xfrm>
            <a:off x="758643" y="4594780"/>
            <a:ext cx="3989570" cy="1271032"/>
            <a:chOff x="758643" y="4594780"/>
            <a:chExt cx="3989570" cy="12710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942784-C1F7-6B4E-BFE6-803DE3DD9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813" y="4964112"/>
              <a:ext cx="3962400" cy="9017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27BD1D-AF43-464D-B814-9BAEE99C644F}"/>
                </a:ext>
              </a:extLst>
            </p:cNvPr>
            <p:cNvSpPr txBox="1"/>
            <p:nvPr/>
          </p:nvSpPr>
          <p:spPr>
            <a:xfrm>
              <a:off x="758643" y="4594780"/>
              <a:ext cx="1507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32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A47A6-579E-154A-B037-531B937C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02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FBA0C-4FE2-614B-8604-85E6E3C77DA2}"/>
              </a:ext>
            </a:extLst>
          </p:cNvPr>
          <p:cNvSpPr txBox="1"/>
          <p:nvPr/>
        </p:nvSpPr>
        <p:spPr>
          <a:xfrm>
            <a:off x="9296400" y="1630680"/>
            <a:ext cx="2463751" cy="90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Images:70,000</a:t>
            </a:r>
            <a:br>
              <a:rPr lang="en-US" dirty="0"/>
            </a:br>
            <a:r>
              <a:rPr lang="en-US" dirty="0"/>
              <a:t>Image Size: 28 * 28 Pixel</a:t>
            </a:r>
            <a:br>
              <a:rPr lang="en-US" dirty="0"/>
            </a:br>
            <a:r>
              <a:rPr lang="en-US" dirty="0"/>
              <a:t>Grey Scale Images</a:t>
            </a:r>
          </a:p>
        </p:txBody>
      </p:sp>
    </p:spTree>
    <p:extLst>
      <p:ext uri="{BB962C8B-B14F-4D97-AF65-F5344CB8AC3E}">
        <p14:creationId xmlns:p14="http://schemas.microsoft.com/office/powerpoint/2010/main" val="321980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C5886-C453-9842-BFAE-57117C49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50"/>
            <a:ext cx="12176760" cy="626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870D5-A1D8-E64C-B677-BAA8B1E5BF59}"/>
              </a:ext>
            </a:extLst>
          </p:cNvPr>
          <p:cNvSpPr txBox="1"/>
          <p:nvPr/>
        </p:nvSpPr>
        <p:spPr>
          <a:xfrm>
            <a:off x="297180" y="1524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 MNIST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4372BF-B070-DE4D-B1B2-C17E8C0D4B5C}"/>
              </a:ext>
            </a:extLst>
          </p:cNvPr>
          <p:cNvSpPr/>
          <p:nvPr/>
        </p:nvSpPr>
        <p:spPr>
          <a:xfrm>
            <a:off x="3611880" y="-13027"/>
            <a:ext cx="8564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https://colab.research.google.com/github/tensorflow/docs/blob/master/site/en/tutorials/keras/classification.ipynb#scrollTo=9ODch-OFCaW4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7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C5886-C453-9842-BFAE-57117C49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50"/>
            <a:ext cx="8716488" cy="626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2A642-EB5E-BF4B-ACA5-FBD12A4A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553" y="1336173"/>
            <a:ext cx="2557922" cy="52590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E2C286C-3594-054B-A8A8-26236EB06214}"/>
              </a:ext>
            </a:extLst>
          </p:cNvPr>
          <p:cNvGrpSpPr/>
          <p:nvPr/>
        </p:nvGrpSpPr>
        <p:grpSpPr>
          <a:xfrm>
            <a:off x="259278" y="1854330"/>
            <a:ext cx="8383983" cy="4237505"/>
            <a:chOff x="259278" y="1854330"/>
            <a:chExt cx="8383983" cy="423750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620BF89-884B-4F46-B652-C5C3E8579E82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" y="1854330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C68EB6-1F82-B945-A7A3-CBEBE18ECF6A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7" y="2362984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E35BE3-94EF-D04C-A2BA-5A98ED07C915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5" y="2909255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5E88FC-FABA-544A-8F8E-30127FE272E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31" y="3431757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E06A02-DAE1-B14C-857A-D2595EE2F632}"/>
                </a:ext>
              </a:extLst>
            </p:cNvPr>
            <p:cNvCxnSpPr>
              <a:cxnSpLocks/>
            </p:cNvCxnSpPr>
            <p:nvPr/>
          </p:nvCxnSpPr>
          <p:spPr>
            <a:xfrm>
              <a:off x="283032" y="3966159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E0B78D-E5A2-0F44-8145-9CFF0EEB0231}"/>
                </a:ext>
              </a:extLst>
            </p:cNvPr>
            <p:cNvCxnSpPr>
              <a:cxnSpLocks/>
            </p:cNvCxnSpPr>
            <p:nvPr/>
          </p:nvCxnSpPr>
          <p:spPr>
            <a:xfrm>
              <a:off x="259278" y="4476799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65202B-5475-444D-876D-6E3BABB02B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280" y="5046811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9CB762-A4EB-534A-9F7C-D59DBCEEFB1E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7" y="5533701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0B7DE1-D80E-654D-AF2B-0DB710F76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1156" y="6091835"/>
              <a:ext cx="8360229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4BB9B4-6863-7847-A0E0-17BBB619AA6D}"/>
              </a:ext>
            </a:extLst>
          </p:cNvPr>
          <p:cNvSpPr txBox="1"/>
          <p:nvPr/>
        </p:nvSpPr>
        <p:spPr>
          <a:xfrm>
            <a:off x="297180" y="1524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 MNIST Dataset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FD3243-3232-C240-92BD-806BE1F05780}"/>
              </a:ext>
            </a:extLst>
          </p:cNvPr>
          <p:cNvSpPr/>
          <p:nvPr/>
        </p:nvSpPr>
        <p:spPr>
          <a:xfrm>
            <a:off x="3611880" y="-13027"/>
            <a:ext cx="8564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https://colab.research.google.com/github/tensorflow/docs/blob/master/site/en/tutorials/keras/classification.ipynb#scrollTo=9ODch-OFCaW4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7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0817-FCDC-2C4B-B5EA-D6FA44D4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E0632-BD4D-034D-BFE3-B0BBEBCA2368}"/>
              </a:ext>
            </a:extLst>
          </p:cNvPr>
          <p:cNvSpPr txBox="1"/>
          <p:nvPr/>
        </p:nvSpPr>
        <p:spPr>
          <a:xfrm>
            <a:off x="838200" y="1859339"/>
            <a:ext cx="88126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 of AI / ML and Deep Learning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 of Google </a:t>
            </a:r>
            <a:r>
              <a:rPr lang="en-US" sz="2400" dirty="0" err="1"/>
              <a:t>Colab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 of TensorFlow 2.x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Practical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Convert Celsius Temp into </a:t>
            </a:r>
            <a:r>
              <a:rPr lang="en-US" sz="2400" dirty="0" err="1"/>
              <a:t>Farhnite</a:t>
            </a:r>
            <a:r>
              <a:rPr lang="en-US" sz="2400" dirty="0"/>
              <a:t> Temp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Image Classification with Fashion MNIST Dataset</a:t>
            </a:r>
          </a:p>
        </p:txBody>
      </p:sp>
    </p:spTree>
    <p:extLst>
      <p:ext uri="{BB962C8B-B14F-4D97-AF65-F5344CB8AC3E}">
        <p14:creationId xmlns:p14="http://schemas.microsoft.com/office/powerpoint/2010/main" val="230689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35832-37CA-0E4D-9939-3DD569C9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07"/>
            <a:ext cx="12192000" cy="6788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40E4E-D224-C345-8494-836E72E6180E}"/>
              </a:ext>
            </a:extLst>
          </p:cNvPr>
          <p:cNvSpPr txBox="1"/>
          <p:nvPr/>
        </p:nvSpPr>
        <p:spPr>
          <a:xfrm>
            <a:off x="297180" y="1524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 MNIST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9328F9-F366-644F-9861-A1914058C7FE}"/>
              </a:ext>
            </a:extLst>
          </p:cNvPr>
          <p:cNvSpPr/>
          <p:nvPr/>
        </p:nvSpPr>
        <p:spPr>
          <a:xfrm>
            <a:off x="3611880" y="-13027"/>
            <a:ext cx="8564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https://colab.research.google.com/github/tensorflow/docs/blob/master/site/en/tutorials/keras/classification.ipynb#scrollTo=9ODch-OFCaW4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8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CF51B5-8033-A949-A67C-2D629E8C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7AE0-ACBD-7543-B442-C4276D6A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-143192"/>
            <a:ext cx="10515600" cy="1325563"/>
          </a:xfrm>
        </p:spPr>
        <p:txBody>
          <a:bodyPr/>
          <a:lstStyle/>
          <a:p>
            <a:r>
              <a:rPr lang="en-US" dirty="0"/>
              <a:t>Create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84AE2-391B-A24F-898F-65FFAF44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6504"/>
            <a:ext cx="8214360" cy="21880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7C3FA0A-D2B5-654B-91BA-4D3495165A58}"/>
              </a:ext>
            </a:extLst>
          </p:cNvPr>
          <p:cNvSpPr txBox="1">
            <a:spLocks/>
          </p:cNvSpPr>
          <p:nvPr/>
        </p:nvSpPr>
        <p:spPr>
          <a:xfrm>
            <a:off x="838200" y="3846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Compile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9EDA3-8DB8-5C40-915C-775C12AE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36188"/>
            <a:ext cx="11170920" cy="10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653CF9-6D7A-3546-8C5C-3113D6CF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3795"/>
            <a:ext cx="8839200" cy="6502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E022F5-D64A-9647-BB4F-C411B90BE7E6}"/>
              </a:ext>
            </a:extLst>
          </p:cNvPr>
          <p:cNvSpPr txBox="1">
            <a:spLocks/>
          </p:cNvSpPr>
          <p:nvPr/>
        </p:nvSpPr>
        <p:spPr>
          <a:xfrm>
            <a:off x="838200" y="-86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DD928-4AA4-E242-89DE-EF833CF06A0A}"/>
              </a:ext>
            </a:extLst>
          </p:cNvPr>
          <p:cNvSpPr txBox="1">
            <a:spLocks/>
          </p:cNvSpPr>
          <p:nvPr/>
        </p:nvSpPr>
        <p:spPr>
          <a:xfrm>
            <a:off x="838200" y="1816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Make 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BD0407-E063-5E4A-B61C-F3E6A164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2983"/>
            <a:ext cx="8839200" cy="739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7CAA82-FDBF-2C4F-A04A-D20D3841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15610"/>
            <a:ext cx="3048000" cy="82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CA1D1-F584-EE44-928D-EECAB835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464810"/>
            <a:ext cx="3048000" cy="927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E0A92E-AF8B-8F4B-87B8-BCFF4FBB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07037"/>
            <a:ext cx="8001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EF2C-E1EF-FD45-9D4E-FB8BF449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77017-F433-0845-BF2B-F5E71EE9BFC9}"/>
              </a:ext>
            </a:extLst>
          </p:cNvPr>
          <p:cNvGrpSpPr/>
          <p:nvPr/>
        </p:nvGrpSpPr>
        <p:grpSpPr>
          <a:xfrm>
            <a:off x="681130" y="2083842"/>
            <a:ext cx="10342880" cy="1473200"/>
            <a:chOff x="675640" y="1874202"/>
            <a:chExt cx="10342880" cy="1473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CBCDA-D7DE-F346-B7C5-BA16B1AD76E1}"/>
                </a:ext>
              </a:extLst>
            </p:cNvPr>
            <p:cNvSpPr/>
            <p:nvPr/>
          </p:nvSpPr>
          <p:spPr>
            <a:xfrm>
              <a:off x="2453640" y="2287636"/>
              <a:ext cx="85648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hlinkClick r:id="rId2"/>
                </a:rPr>
                <a:t>https://colab.research.google.com/github/tensorflow/docs/blob/master/site/en/tutorials/keras/classification.ipynb#scrollTo=9ODch-OFCaW4</a:t>
              </a:r>
              <a:endParaRPr lang="en-US" dirty="0"/>
            </a:p>
          </p:txBody>
        </p:sp>
        <p:pic>
          <p:nvPicPr>
            <p:cNvPr id="3074" name="Picture 2" descr="Importing Data to Google Colab — the CLEAN Way | by Joos Korstanje |  Towards Data Science">
              <a:extLst>
                <a:ext uri="{FF2B5EF4-FFF2-40B4-BE49-F238E27FC236}">
                  <a16:creationId xmlns:a16="http://schemas.microsoft.com/office/drawing/2014/main" id="{0E723FB5-8A55-8D41-83CC-98F3D668C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40" y="1874202"/>
              <a:ext cx="14732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98B52-D103-6048-A2C5-1BC340338C32}"/>
              </a:ext>
            </a:extLst>
          </p:cNvPr>
          <p:cNvGrpSpPr/>
          <p:nvPr/>
        </p:nvGrpSpPr>
        <p:grpSpPr>
          <a:xfrm>
            <a:off x="690879" y="1499067"/>
            <a:ext cx="7322275" cy="584775"/>
            <a:chOff x="690880" y="2440706"/>
            <a:chExt cx="732227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8F7D0C-5255-B149-9853-A626778739FC}"/>
                </a:ext>
              </a:extLst>
            </p:cNvPr>
            <p:cNvSpPr txBox="1"/>
            <p:nvPr/>
          </p:nvSpPr>
          <p:spPr>
            <a:xfrm>
              <a:off x="690880" y="2440706"/>
              <a:ext cx="14552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Tutorial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60E748-02CB-524A-9C7C-F87FD5AB59C4}"/>
                </a:ext>
              </a:extLst>
            </p:cNvPr>
            <p:cNvSpPr/>
            <p:nvPr/>
          </p:nvSpPr>
          <p:spPr>
            <a:xfrm>
              <a:off x="2468880" y="2548427"/>
              <a:ext cx="5544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hlinkClick r:id="rId4"/>
                </a:rPr>
                <a:t>https://www.tensorflow.org/tutorials/keras/classification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45DE76-20FD-4646-94E1-B0ADA1B3746F}"/>
              </a:ext>
            </a:extLst>
          </p:cNvPr>
          <p:cNvGrpSpPr/>
          <p:nvPr/>
        </p:nvGrpSpPr>
        <p:grpSpPr>
          <a:xfrm>
            <a:off x="581025" y="3392350"/>
            <a:ext cx="8877076" cy="1115689"/>
            <a:chOff x="424703" y="4980249"/>
            <a:chExt cx="8877076" cy="11156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271B0E-F983-A94E-91CC-3EA990683BB0}"/>
                </a:ext>
              </a:extLst>
            </p:cNvPr>
            <p:cNvSpPr/>
            <p:nvPr/>
          </p:nvSpPr>
          <p:spPr>
            <a:xfrm>
              <a:off x="3205779" y="5249552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IN" dirty="0">
                  <a:hlinkClick r:id="rId5"/>
                </a:rPr>
                <a:t>https://www.udacity.com/course/intro-to-tensorflow-for-deep-learning--ud187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E6B41-AFE3-DC49-89F2-148A8E7EDA93}"/>
                </a:ext>
              </a:extLst>
            </p:cNvPr>
            <p:cNvSpPr txBox="1"/>
            <p:nvPr/>
          </p:nvSpPr>
          <p:spPr>
            <a:xfrm>
              <a:off x="986715" y="5695828"/>
              <a:ext cx="147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Free Course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B93EE1-AD54-5A43-8570-281C9A97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703" y="4980249"/>
              <a:ext cx="2628900" cy="8001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427792-3937-204C-8225-6D68AD78DA7F}"/>
              </a:ext>
            </a:extLst>
          </p:cNvPr>
          <p:cNvGrpSpPr/>
          <p:nvPr/>
        </p:nvGrpSpPr>
        <p:grpSpPr>
          <a:xfrm>
            <a:off x="647695" y="4939036"/>
            <a:ext cx="8576813" cy="826593"/>
            <a:chOff x="833437" y="5039052"/>
            <a:chExt cx="8576813" cy="82659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777378-0358-3340-ADAD-2C79B0F89F7D}"/>
                </a:ext>
              </a:extLst>
            </p:cNvPr>
            <p:cNvSpPr/>
            <p:nvPr/>
          </p:nvSpPr>
          <p:spPr>
            <a:xfrm>
              <a:off x="845370" y="5496313"/>
              <a:ext cx="85648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hlinkClick r:id="rId7"/>
                </a:rPr>
                <a:t>https://www.youtube.com/playlist?list=PLZHQObOWTQDNU6R1_67000Dx_ZCJB-3pi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BA1D5-1EDE-4D4A-8ED9-CFDD9282DAF4}"/>
                </a:ext>
              </a:extLst>
            </p:cNvPr>
            <p:cNvSpPr txBox="1"/>
            <p:nvPr/>
          </p:nvSpPr>
          <p:spPr>
            <a:xfrm>
              <a:off x="833437" y="5039052"/>
              <a:ext cx="511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How Neural Network Works 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00414-9DDF-ED44-AE6E-695CD4741AEC}"/>
              </a:ext>
            </a:extLst>
          </p:cNvPr>
          <p:cNvGrpSpPr/>
          <p:nvPr/>
        </p:nvGrpSpPr>
        <p:grpSpPr>
          <a:xfrm>
            <a:off x="633726" y="5827319"/>
            <a:ext cx="10333131" cy="811173"/>
            <a:chOff x="633726" y="5827319"/>
            <a:chExt cx="10333131" cy="8111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36D182-D98C-0A45-BEBD-47891FDE8CBE}"/>
                </a:ext>
              </a:extLst>
            </p:cNvPr>
            <p:cNvSpPr/>
            <p:nvPr/>
          </p:nvSpPr>
          <p:spPr>
            <a:xfrm>
              <a:off x="647695" y="5827319"/>
              <a:ext cx="74574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/>
                <a:t>MIT Introduction to Deep Learning | 6.S191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14B30B-6AA9-D64D-8F82-4ADFBBFFF890}"/>
                </a:ext>
              </a:extLst>
            </p:cNvPr>
            <p:cNvSpPr/>
            <p:nvPr/>
          </p:nvSpPr>
          <p:spPr>
            <a:xfrm>
              <a:off x="633726" y="6269160"/>
              <a:ext cx="103331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hlinkClick r:id="rId8"/>
                </a:rPr>
                <a:t>https://www.youtube.com/watch?v=njKP3FqW3Sk&amp;list=PLtBw6njQRU-rwp5__7C0oIVt26ZgjG9NI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75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you High Res Stock Images | Shutterstock">
            <a:extLst>
              <a:ext uri="{FF2B5EF4-FFF2-40B4-BE49-F238E27FC236}">
                <a16:creationId xmlns:a16="http://schemas.microsoft.com/office/drawing/2014/main" id="{211F1D6C-5E55-6D4A-8665-9ACC334F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89" y="1189879"/>
            <a:ext cx="9781422" cy="44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21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377B-596C-2A44-9FDF-85BA6DBE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D9C84-3009-DE43-BA70-DD2858C4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technique that reuses a model that was created by machine learning experts and that has already been trained on a large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89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FD00-B769-2449-869F-C0D4B147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F17A3-E204-6840-84B0-B21EE395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75" y="1721168"/>
            <a:ext cx="6794450" cy="51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1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C9E2-77F2-274E-B4CC-7D97C1E1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768C2-4CDD-5C46-BCE7-05D27B97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8040"/>
            <a:ext cx="9588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3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C3CD9-1510-7E47-9370-E6840F14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1" y="777240"/>
            <a:ext cx="3520197" cy="608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9BA4D-7086-2746-9CB2-DE7E3853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08" y="3072130"/>
            <a:ext cx="1623092" cy="149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043B6-6A1E-1940-9B58-3E365377E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79" y="777240"/>
            <a:ext cx="3401641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4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5884-1FED-6E48-8139-84893482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AI /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3271-CA84-DA4B-8C17-45CB58DC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Recommendation engines</a:t>
            </a:r>
          </a:p>
          <a:p>
            <a:pPr lvl="1"/>
            <a:r>
              <a:rPr lang="en-US" dirty="0"/>
              <a:t>Google Search</a:t>
            </a:r>
          </a:p>
          <a:p>
            <a:pPr lvl="1"/>
            <a:r>
              <a:rPr lang="en-US" dirty="0"/>
              <a:t>Amazon Prime</a:t>
            </a:r>
          </a:p>
          <a:p>
            <a:pPr lvl="1"/>
            <a:r>
              <a:rPr lang="en-US" dirty="0"/>
              <a:t>Netflix</a:t>
            </a:r>
          </a:p>
          <a:p>
            <a:r>
              <a:rPr lang="en-US" dirty="0"/>
              <a:t>Self Driving Cars</a:t>
            </a:r>
          </a:p>
          <a:p>
            <a:r>
              <a:rPr lang="en-US" dirty="0"/>
              <a:t>Gamified Learning and Education</a:t>
            </a:r>
          </a:p>
          <a:p>
            <a:pPr lvl="1"/>
            <a:r>
              <a:rPr lang="en-US" dirty="0"/>
              <a:t>Chess</a:t>
            </a:r>
          </a:p>
          <a:p>
            <a:pPr lvl="1"/>
            <a:r>
              <a:rPr lang="en-US" dirty="0"/>
              <a:t>Ludo</a:t>
            </a:r>
          </a:p>
          <a:p>
            <a:r>
              <a:rPr lang="en-US" dirty="0"/>
              <a:t>Face Detection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9A2B0-D6C6-DF48-BD95-F2ACF3E9D3CB}"/>
              </a:ext>
            </a:extLst>
          </p:cNvPr>
          <p:cNvSpPr/>
          <p:nvPr/>
        </p:nvSpPr>
        <p:spPr>
          <a:xfrm>
            <a:off x="695093" y="6333390"/>
            <a:ext cx="9229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https://builtin.com/artificial-intelligence/machine-learning-examples-applications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5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F896-503F-A046-B905-BDF5CBE8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966F-8D96-1342-A196-A3E9FFED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state of the art Convolutional Neural Network called </a:t>
            </a:r>
            <a:r>
              <a:rPr lang="en-US" dirty="0" err="1"/>
              <a:t>MobileNet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MobileNet</a:t>
            </a:r>
            <a:r>
              <a:rPr lang="en-US" dirty="0"/>
              <a:t> uses a very efficient neural network architecture that minimizes the amount of memory and computational resources needed while maintaining a high level of accuracy.</a:t>
            </a:r>
          </a:p>
          <a:p>
            <a:endParaRPr lang="en-US" dirty="0"/>
          </a:p>
          <a:p>
            <a:r>
              <a:rPr lang="en-US" dirty="0"/>
              <a:t>Due to this we can use </a:t>
            </a:r>
            <a:r>
              <a:rPr lang="en-US" dirty="0" err="1"/>
              <a:t>MobileNet</a:t>
            </a:r>
            <a:r>
              <a:rPr lang="en-US" dirty="0"/>
              <a:t> on low memory devices i.e. Mobile</a:t>
            </a:r>
          </a:p>
        </p:txBody>
      </p:sp>
    </p:spTree>
    <p:extLst>
      <p:ext uri="{BB962C8B-B14F-4D97-AF65-F5344CB8AC3E}">
        <p14:creationId xmlns:p14="http://schemas.microsoft.com/office/powerpoint/2010/main" val="302382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6AC8-F1AE-3344-BA80-4FB1EA57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B4EE8-DA04-7449-A1A4-99D6EF234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Google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97308-C931-744D-BC6D-5BB7F66D5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20" y="2317750"/>
            <a:ext cx="5765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12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29D6-973F-8649-89E3-64F2085F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1F78F-839E-8B44-B2E3-50E2E162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features of </a:t>
            </a:r>
            <a:r>
              <a:rPr lang="en-US" dirty="0" err="1"/>
              <a:t>MobileNet</a:t>
            </a:r>
            <a:r>
              <a:rPr lang="en-US" dirty="0"/>
              <a:t> without the classification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E8969-3321-E841-A917-4DE15241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266055"/>
            <a:ext cx="11437620" cy="23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97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E09C-4DA2-9449-937B-ABFD68B6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5E64-7AB1-AC42-B575-F0745F176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repository of pretrained models.</a:t>
            </a:r>
          </a:p>
          <a:p>
            <a:r>
              <a:rPr lang="en-US" dirty="0"/>
              <a:t>It also has pretrained models without a classification layer.</a:t>
            </a:r>
          </a:p>
        </p:txBody>
      </p:sp>
    </p:spTree>
    <p:extLst>
      <p:ext uri="{BB962C8B-B14F-4D97-AF65-F5344CB8AC3E}">
        <p14:creationId xmlns:p14="http://schemas.microsoft.com/office/powerpoint/2010/main" val="138339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D3C3-19DC-4E42-A908-8EA811D1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sz="3200" dirty="0"/>
              <a:t>Create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73E2A-0EB7-3943-8AE0-103FC71A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615"/>
            <a:ext cx="12192000" cy="295108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9010DBA-3D64-FA44-B6DA-CF11D9A19DE9}"/>
              </a:ext>
            </a:extLst>
          </p:cNvPr>
          <p:cNvGrpSpPr/>
          <p:nvPr/>
        </p:nvGrpSpPr>
        <p:grpSpPr>
          <a:xfrm>
            <a:off x="2103120" y="4578530"/>
            <a:ext cx="2318327" cy="2069682"/>
            <a:chOff x="2103120" y="4441370"/>
            <a:chExt cx="2318327" cy="20696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3E1A6E-D5E8-1D46-8F6E-63A92D4476BC}"/>
                </a:ext>
              </a:extLst>
            </p:cNvPr>
            <p:cNvSpPr txBox="1"/>
            <p:nvPr/>
          </p:nvSpPr>
          <p:spPr>
            <a:xfrm>
              <a:off x="2103120" y="6141720"/>
              <a:ext cx="2318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classification layer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E7C9FD4-6A7D-864B-96F1-8DCFCA8EDCCB}"/>
                </a:ext>
              </a:extLst>
            </p:cNvPr>
            <p:cNvCxnSpPr>
              <a:stCxn id="7" idx="0"/>
            </p:cNvCxnSpPr>
            <p:nvPr/>
          </p:nvCxnSpPr>
          <p:spPr>
            <a:xfrm flipH="1" flipV="1">
              <a:off x="3262282" y="4441370"/>
              <a:ext cx="0" cy="165600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92ABA4-15B6-8145-AAA2-026225435544}"/>
              </a:ext>
            </a:extLst>
          </p:cNvPr>
          <p:cNvGrpSpPr/>
          <p:nvPr/>
        </p:nvGrpSpPr>
        <p:grpSpPr>
          <a:xfrm>
            <a:off x="7299960" y="4312920"/>
            <a:ext cx="3002425" cy="1375172"/>
            <a:chOff x="7299960" y="4175760"/>
            <a:chExt cx="3002425" cy="13751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BFA54C-F097-2240-9CC6-56C6FC9B6EBF}"/>
                </a:ext>
              </a:extLst>
            </p:cNvPr>
            <p:cNvSpPr txBox="1"/>
            <p:nvPr/>
          </p:nvSpPr>
          <p:spPr>
            <a:xfrm>
              <a:off x="7299960" y="5181600"/>
              <a:ext cx="3002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 Existing Pretrained Model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B2AF62-E94B-9144-948A-C6BF8C1393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1172" y="4175760"/>
              <a:ext cx="0" cy="100584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8DE982-599F-CF46-A7DB-BCDD90FD5C07}"/>
              </a:ext>
            </a:extLst>
          </p:cNvPr>
          <p:cNvGrpSpPr/>
          <p:nvPr/>
        </p:nvGrpSpPr>
        <p:grpSpPr>
          <a:xfrm>
            <a:off x="8641080" y="1259562"/>
            <a:ext cx="2576026" cy="1087398"/>
            <a:chOff x="6736080" y="1122402"/>
            <a:chExt cx="2576026" cy="10873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D3697A-13F8-4644-B9BA-3DB20FEFF367}"/>
                </a:ext>
              </a:extLst>
            </p:cNvPr>
            <p:cNvSpPr txBox="1"/>
            <p:nvPr/>
          </p:nvSpPr>
          <p:spPr>
            <a:xfrm>
              <a:off x="6736080" y="1122402"/>
              <a:ext cx="257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Existing pretrained 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7FAF46-73F4-CF4F-BFED-F1FA70DE09D8}"/>
                </a:ext>
              </a:extLst>
            </p:cNvPr>
            <p:cNvCxnSpPr>
              <a:cxnSpLocks/>
            </p:cNvCxnSpPr>
            <p:nvPr/>
          </p:nvCxnSpPr>
          <p:spPr>
            <a:xfrm>
              <a:off x="8039172" y="1491734"/>
              <a:ext cx="0" cy="71806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62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D4E73EA-4C92-554E-8B9F-6B082DC3954A}"/>
              </a:ext>
            </a:extLst>
          </p:cNvPr>
          <p:cNvSpPr txBox="1">
            <a:spLocks/>
          </p:cNvSpPr>
          <p:nvPr/>
        </p:nvSpPr>
        <p:spPr>
          <a:xfrm>
            <a:off x="655320" y="1822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 Learning – </a:t>
            </a:r>
            <a:r>
              <a:rPr lang="en-US" sz="3200" dirty="0"/>
              <a:t>Compile and Train Model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99987D2-8953-C143-9E30-54951792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20800"/>
            <a:ext cx="8737600" cy="162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81EF33-B3DD-3B41-A92D-9DF9789F2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733800"/>
            <a:ext cx="8788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98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E843-4412-654E-9E44-542D4968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-- Practical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3AA90-6C06-D94D-9E29-8786668B51F4}"/>
              </a:ext>
            </a:extLst>
          </p:cNvPr>
          <p:cNvSpPr/>
          <p:nvPr/>
        </p:nvSpPr>
        <p:spPr>
          <a:xfrm>
            <a:off x="838200" y="2301240"/>
            <a:ext cx="10759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https://github.com/DineshChopra/AI-ML/blob/master/Transfer_Learning_1.ipynb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910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you High Res Stock Images | Shutterstock">
            <a:extLst>
              <a:ext uri="{FF2B5EF4-FFF2-40B4-BE49-F238E27FC236}">
                <a16:creationId xmlns:a16="http://schemas.microsoft.com/office/drawing/2014/main" id="{211F1D6C-5E55-6D4A-8665-9ACC334F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89" y="1189879"/>
            <a:ext cx="9781422" cy="44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593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6765-8CC1-D54E-8F43-011DD22D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8BC35-8068-9F41-B7EB-47ADE71B6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09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DD2C-C156-B449-899E-5C81F276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6C79-2AD9-1B42-971B-25AE2E48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load pretrained </a:t>
            </a:r>
            <a:r>
              <a:rPr lang="en-US" dirty="0" err="1"/>
              <a:t>Mobilenet</a:t>
            </a:r>
            <a:r>
              <a:rPr lang="en-US" dirty="0"/>
              <a:t> Model and make a prediction on new data.</a:t>
            </a:r>
          </a:p>
          <a:p>
            <a:r>
              <a:rPr lang="en-US" dirty="0"/>
              <a:t>How to make prediction through the webcam.</a:t>
            </a:r>
          </a:p>
          <a:p>
            <a:r>
              <a:rPr lang="en-US" dirty="0"/>
              <a:t>How to use intermediate activation of </a:t>
            </a:r>
            <a:r>
              <a:rPr lang="en-US" dirty="0" err="1"/>
              <a:t>Mobilenet</a:t>
            </a:r>
            <a:r>
              <a:rPr lang="en-US" dirty="0"/>
              <a:t> to do transfer learning on a new set of classes you define on the fly with the webcam.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C95D73-7054-3A4F-A68F-30472E62A8D2}"/>
              </a:ext>
            </a:extLst>
          </p:cNvPr>
          <p:cNvSpPr/>
          <p:nvPr/>
        </p:nvSpPr>
        <p:spPr>
          <a:xfrm>
            <a:off x="6096000" y="797073"/>
            <a:ext cx="5627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https://teachablemachine.withgoogle.com/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03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6FF2-5C5F-7D49-BE13-F8D6A2BB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 / ML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B6644-A1E9-5E44-937D-A0E7B410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1843231"/>
            <a:ext cx="9663113" cy="4057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40ACF9-869A-834D-AD9A-29B9E8A87481}"/>
              </a:ext>
            </a:extLst>
          </p:cNvPr>
          <p:cNvSpPr/>
          <p:nvPr/>
        </p:nvSpPr>
        <p:spPr>
          <a:xfrm>
            <a:off x="486963" y="6308209"/>
            <a:ext cx="10079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https://www.youtube.com/watch?v=njKP3FqW3Sk&amp;list=PLtBw6njQRU-rwp5__7C0oIVt26ZgjG9NI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5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A43-5A12-FF4A-9033-59348455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AE2C-5A0E-EE4A-8744-406B6803DD80}"/>
              </a:ext>
            </a:extLst>
          </p:cNvPr>
          <p:cNvSpPr txBox="1"/>
          <p:nvPr/>
        </p:nvSpPr>
        <p:spPr>
          <a:xfrm>
            <a:off x="6096000" y="883920"/>
            <a:ext cx="41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/>
              <a:t>TensorFlow.js</a:t>
            </a:r>
            <a:r>
              <a:rPr lang="en-US" dirty="0"/>
              <a:t> and </a:t>
            </a:r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F7F2C-344D-A94A-8969-7F7DB8E671B6}"/>
              </a:ext>
            </a:extLst>
          </p:cNvPr>
          <p:cNvSpPr/>
          <p:nvPr/>
        </p:nvSpPr>
        <p:spPr>
          <a:xfrm>
            <a:off x="838200" y="1910924"/>
            <a:ext cx="8839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4C1E0"/>
                </a:solidFill>
              </a:rPr>
              <a:t>&lt;html&gt;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24C1E0"/>
                </a:solidFill>
              </a:rPr>
              <a:t>&lt;head&gt;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BDC1C6"/>
                </a:solidFill>
              </a:rPr>
              <a:t>&lt;!-- Load the latest version of </a:t>
            </a:r>
            <a:r>
              <a:rPr lang="en-IN" dirty="0" err="1">
                <a:solidFill>
                  <a:srgbClr val="BDC1C6"/>
                </a:solidFill>
              </a:rPr>
              <a:t>TensorFlow.js</a:t>
            </a:r>
            <a:r>
              <a:rPr lang="en-IN" dirty="0">
                <a:solidFill>
                  <a:srgbClr val="BDC1C6"/>
                </a:solidFill>
              </a:rPr>
              <a:t> --&gt;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&lt;script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src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"https://</a:t>
            </a:r>
            <a:r>
              <a:rPr lang="en-IN" dirty="0" err="1">
                <a:solidFill>
                  <a:srgbClr val="34A853"/>
                </a:solidFill>
              </a:rPr>
              <a:t>cdn.jsdelivr.net</a:t>
            </a:r>
            <a:r>
              <a:rPr lang="en-IN" dirty="0">
                <a:solidFill>
                  <a:srgbClr val="34A853"/>
                </a:solidFill>
              </a:rPr>
              <a:t>/</a:t>
            </a:r>
            <a:r>
              <a:rPr lang="en-IN" dirty="0" err="1">
                <a:solidFill>
                  <a:srgbClr val="34A853"/>
                </a:solidFill>
              </a:rPr>
              <a:t>npm</a:t>
            </a:r>
            <a:r>
              <a:rPr lang="en-IN" dirty="0">
                <a:solidFill>
                  <a:srgbClr val="34A853"/>
                </a:solidFill>
              </a:rPr>
              <a:t>/@</a:t>
            </a:r>
            <a:r>
              <a:rPr lang="en-IN" dirty="0" err="1">
                <a:solidFill>
                  <a:srgbClr val="34A853"/>
                </a:solidFill>
              </a:rPr>
              <a:t>tensorflow</a:t>
            </a:r>
            <a:r>
              <a:rPr lang="en-IN" dirty="0">
                <a:solidFill>
                  <a:srgbClr val="34A853"/>
                </a:solidFill>
              </a:rPr>
              <a:t>/</a:t>
            </a:r>
            <a:r>
              <a:rPr lang="en-IN" dirty="0" err="1">
                <a:solidFill>
                  <a:srgbClr val="34A853"/>
                </a:solidFill>
              </a:rPr>
              <a:t>tfjs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>
                <a:solidFill>
                  <a:srgbClr val="24C1E0"/>
                </a:solidFill>
              </a:rPr>
              <a:t>&gt;&lt;/script&gt;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&lt;script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src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"https://</a:t>
            </a:r>
            <a:r>
              <a:rPr lang="en-IN" dirty="0" err="1">
                <a:solidFill>
                  <a:srgbClr val="34A853"/>
                </a:solidFill>
              </a:rPr>
              <a:t>cdn.jsdelivr.net</a:t>
            </a:r>
            <a:r>
              <a:rPr lang="en-IN" dirty="0">
                <a:solidFill>
                  <a:srgbClr val="34A853"/>
                </a:solidFill>
              </a:rPr>
              <a:t>/</a:t>
            </a:r>
            <a:r>
              <a:rPr lang="en-IN" dirty="0" err="1">
                <a:solidFill>
                  <a:srgbClr val="34A853"/>
                </a:solidFill>
              </a:rPr>
              <a:t>npm</a:t>
            </a:r>
            <a:r>
              <a:rPr lang="en-IN" dirty="0">
                <a:solidFill>
                  <a:srgbClr val="34A853"/>
                </a:solidFill>
              </a:rPr>
              <a:t>/@</a:t>
            </a:r>
            <a:r>
              <a:rPr lang="en-IN" dirty="0" err="1">
                <a:solidFill>
                  <a:srgbClr val="34A853"/>
                </a:solidFill>
              </a:rPr>
              <a:t>tensorflow</a:t>
            </a:r>
            <a:r>
              <a:rPr lang="en-IN" dirty="0">
                <a:solidFill>
                  <a:srgbClr val="34A853"/>
                </a:solidFill>
              </a:rPr>
              <a:t>-models/</a:t>
            </a:r>
            <a:r>
              <a:rPr lang="en-IN" dirty="0" err="1">
                <a:solidFill>
                  <a:srgbClr val="34A853"/>
                </a:solidFill>
              </a:rPr>
              <a:t>mobilenet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>
                <a:solidFill>
                  <a:srgbClr val="24C1E0"/>
                </a:solidFill>
              </a:rPr>
              <a:t>&gt;&lt;/script&gt;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24C1E0"/>
                </a:solidFill>
              </a:rPr>
              <a:t>&lt;/head&gt;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24C1E0"/>
                </a:solidFill>
              </a:rPr>
              <a:t>&lt;body&gt;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&lt;div</a:t>
            </a:r>
            <a:r>
              <a:rPr lang="en-IN" dirty="0"/>
              <a:t> </a:t>
            </a:r>
            <a:r>
              <a:rPr lang="en-IN" dirty="0">
                <a:solidFill>
                  <a:srgbClr val="EDA912"/>
                </a:solidFill>
              </a:rPr>
              <a:t>id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"console"</a:t>
            </a:r>
            <a:r>
              <a:rPr lang="en-IN" dirty="0">
                <a:solidFill>
                  <a:srgbClr val="24C1E0"/>
                </a:solidFill>
              </a:rPr>
              <a:t>&gt;&lt;/div&gt;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BDC1C6"/>
                </a:solidFill>
              </a:rPr>
              <a:t>&lt;!-- Add an image that we will use to test --&gt;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</a:t>
            </a:r>
            <a:r>
              <a:rPr lang="en-IN" dirty="0" err="1">
                <a:solidFill>
                  <a:srgbClr val="24C1E0"/>
                </a:solidFill>
              </a:rPr>
              <a:t>img</a:t>
            </a:r>
            <a:r>
              <a:rPr lang="en-IN" dirty="0"/>
              <a:t> </a:t>
            </a:r>
            <a:r>
              <a:rPr lang="en-IN" dirty="0">
                <a:solidFill>
                  <a:srgbClr val="EDA912"/>
                </a:solidFill>
              </a:rPr>
              <a:t>id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 err="1">
                <a:solidFill>
                  <a:srgbClr val="34A853"/>
                </a:solidFill>
              </a:rPr>
              <a:t>img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crossorigin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src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"https://</a:t>
            </a:r>
            <a:r>
              <a:rPr lang="en-IN" dirty="0" err="1">
                <a:solidFill>
                  <a:srgbClr val="34A853"/>
                </a:solidFill>
              </a:rPr>
              <a:t>i.imgur.com</a:t>
            </a:r>
            <a:r>
              <a:rPr lang="en-IN" dirty="0">
                <a:solidFill>
                  <a:srgbClr val="34A853"/>
                </a:solidFill>
              </a:rPr>
              <a:t>/</a:t>
            </a:r>
            <a:r>
              <a:rPr lang="en-IN" dirty="0" err="1">
                <a:solidFill>
                  <a:srgbClr val="34A853"/>
                </a:solidFill>
              </a:rPr>
              <a:t>JlUvsxa.jpg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/>
              <a:t> </a:t>
            </a:r>
            <a:r>
              <a:rPr lang="en-IN" dirty="0">
                <a:solidFill>
                  <a:srgbClr val="EDA912"/>
                </a:solidFill>
              </a:rPr>
              <a:t>width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"227"</a:t>
            </a:r>
            <a:r>
              <a:rPr lang="en-IN" dirty="0"/>
              <a:t> </a:t>
            </a:r>
            <a:r>
              <a:rPr lang="en-IN" dirty="0">
                <a:solidFill>
                  <a:srgbClr val="EDA912"/>
                </a:solidFill>
              </a:rPr>
              <a:t>height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"227"</a:t>
            </a:r>
            <a:r>
              <a:rPr lang="en-IN" dirty="0">
                <a:solidFill>
                  <a:srgbClr val="24C1E0"/>
                </a:solidFill>
              </a:rPr>
              <a:t>/&gt;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BDC1C6"/>
                </a:solidFill>
              </a:rPr>
              <a:t>&lt;!-- Load </a:t>
            </a:r>
            <a:r>
              <a:rPr lang="en-IN" dirty="0" err="1">
                <a:solidFill>
                  <a:srgbClr val="BDC1C6"/>
                </a:solidFill>
              </a:rPr>
              <a:t>index.js</a:t>
            </a:r>
            <a:r>
              <a:rPr lang="en-IN" dirty="0">
                <a:solidFill>
                  <a:srgbClr val="BDC1C6"/>
                </a:solidFill>
              </a:rPr>
              <a:t> after the content of the page --&gt;</a:t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>
                <a:solidFill>
                  <a:srgbClr val="24C1E0"/>
                </a:solidFill>
              </a:rPr>
              <a:t>&lt;script</a:t>
            </a:r>
            <a:r>
              <a:rPr lang="en-IN" dirty="0"/>
              <a:t> </a:t>
            </a:r>
            <a:r>
              <a:rPr lang="en-IN" dirty="0" err="1">
                <a:solidFill>
                  <a:srgbClr val="EDA912"/>
                </a:solidFill>
              </a:rPr>
              <a:t>src</a:t>
            </a:r>
            <a:r>
              <a:rPr lang="en-IN" dirty="0"/>
              <a:t>=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 err="1">
                <a:solidFill>
                  <a:srgbClr val="34A853"/>
                </a:solidFill>
              </a:rPr>
              <a:t>index.js</a:t>
            </a:r>
            <a:r>
              <a:rPr lang="en-IN" dirty="0">
                <a:solidFill>
                  <a:srgbClr val="34A853"/>
                </a:solidFill>
              </a:rPr>
              <a:t>"</a:t>
            </a:r>
            <a:r>
              <a:rPr lang="en-IN" dirty="0">
                <a:solidFill>
                  <a:srgbClr val="24C1E0"/>
                </a:solidFill>
              </a:rPr>
              <a:t>&gt;&lt;/script&gt;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24C1E0"/>
                </a:solidFill>
              </a:rPr>
              <a:t>&lt;/body&gt;</a:t>
            </a:r>
            <a:br>
              <a:rPr lang="en-IN" dirty="0"/>
            </a:br>
            <a:r>
              <a:rPr lang="en-IN" dirty="0">
                <a:solidFill>
                  <a:srgbClr val="24C1E0"/>
                </a:solidFill>
              </a:rPr>
              <a:t>&lt;/html&gt;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08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A43-5A12-FF4A-9033-59348455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AE2C-5A0E-EE4A-8744-406B6803DD80}"/>
              </a:ext>
            </a:extLst>
          </p:cNvPr>
          <p:cNvSpPr txBox="1"/>
          <p:nvPr/>
        </p:nvSpPr>
        <p:spPr>
          <a:xfrm>
            <a:off x="6096000" y="883920"/>
            <a:ext cx="41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/>
              <a:t>TensorFlow.js</a:t>
            </a:r>
            <a:r>
              <a:rPr lang="en-US" dirty="0"/>
              <a:t> and </a:t>
            </a:r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F7F2C-344D-A94A-8969-7F7DB8E671B6}"/>
              </a:ext>
            </a:extLst>
          </p:cNvPr>
          <p:cNvSpPr/>
          <p:nvPr/>
        </p:nvSpPr>
        <p:spPr>
          <a:xfrm>
            <a:off x="838200" y="1910924"/>
            <a:ext cx="8839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let net;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async </a:t>
            </a:r>
            <a:r>
              <a:rPr lang="en-IN" dirty="0">
                <a:solidFill>
                  <a:srgbClr val="F538A0"/>
                </a:solidFill>
              </a:rPr>
              <a:t>function</a:t>
            </a:r>
            <a:r>
              <a:rPr lang="en-IN" dirty="0"/>
              <a:t> app() {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/>
              <a:t>console.log</a:t>
            </a:r>
            <a:r>
              <a:rPr lang="en-IN" dirty="0"/>
              <a:t>(</a:t>
            </a:r>
            <a:r>
              <a:rPr lang="en-IN" dirty="0">
                <a:solidFill>
                  <a:srgbClr val="34A853"/>
                </a:solidFill>
              </a:rPr>
              <a:t>'Loading </a:t>
            </a:r>
            <a:r>
              <a:rPr lang="en-IN" dirty="0" err="1">
                <a:solidFill>
                  <a:srgbClr val="34A853"/>
                </a:solidFill>
              </a:rPr>
              <a:t>mobilenet</a:t>
            </a:r>
            <a:r>
              <a:rPr lang="en-IN" dirty="0">
                <a:solidFill>
                  <a:srgbClr val="34A853"/>
                </a:solidFill>
              </a:rPr>
              <a:t>..'</a:t>
            </a:r>
            <a:r>
              <a:rPr lang="en-IN" dirty="0"/>
              <a:t>);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BDC1C6"/>
                </a:solidFill>
              </a:rPr>
              <a:t>// Load the model.</a:t>
            </a:r>
            <a:br>
              <a:rPr lang="en-IN" dirty="0"/>
            </a:br>
            <a:r>
              <a:rPr lang="en-IN" dirty="0"/>
              <a:t>  net = await </a:t>
            </a:r>
            <a:r>
              <a:rPr lang="en-IN" dirty="0" err="1"/>
              <a:t>mobilenet.load</a:t>
            </a:r>
            <a:r>
              <a:rPr lang="en-IN" dirty="0"/>
              <a:t>();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/>
              <a:t>console.log</a:t>
            </a:r>
            <a:r>
              <a:rPr lang="en-IN" dirty="0"/>
              <a:t>(</a:t>
            </a:r>
            <a:r>
              <a:rPr lang="en-IN" dirty="0">
                <a:solidFill>
                  <a:srgbClr val="34A853"/>
                </a:solidFill>
              </a:rPr>
              <a:t>'Successfully loaded model'</a:t>
            </a:r>
            <a:r>
              <a:rPr lang="en-IN" dirty="0"/>
              <a:t>);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  </a:t>
            </a:r>
            <a:r>
              <a:rPr lang="en-IN" dirty="0">
                <a:solidFill>
                  <a:srgbClr val="BDC1C6"/>
                </a:solidFill>
              </a:rPr>
              <a:t>// Make a prediction through the model on our image.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>
                <a:solidFill>
                  <a:srgbClr val="F538A0"/>
                </a:solidFill>
              </a:rPr>
              <a:t>const</a:t>
            </a:r>
            <a:r>
              <a:rPr lang="en-IN" dirty="0"/>
              <a:t> </a:t>
            </a:r>
            <a:r>
              <a:rPr lang="en-IN" dirty="0" err="1"/>
              <a:t>imgEl</a:t>
            </a:r>
            <a:r>
              <a:rPr lang="en-IN" dirty="0"/>
              <a:t> = </a:t>
            </a:r>
            <a:r>
              <a:rPr lang="en-IN" dirty="0" err="1"/>
              <a:t>document.getElementById</a:t>
            </a:r>
            <a:r>
              <a:rPr lang="en-IN" dirty="0"/>
              <a:t>(</a:t>
            </a:r>
            <a:r>
              <a:rPr lang="en-IN" dirty="0">
                <a:solidFill>
                  <a:srgbClr val="34A853"/>
                </a:solidFill>
              </a:rPr>
              <a:t>'</a:t>
            </a:r>
            <a:r>
              <a:rPr lang="en-IN" dirty="0" err="1">
                <a:solidFill>
                  <a:srgbClr val="34A853"/>
                </a:solidFill>
              </a:rPr>
              <a:t>img</a:t>
            </a:r>
            <a:r>
              <a:rPr lang="en-IN" dirty="0">
                <a:solidFill>
                  <a:srgbClr val="34A853"/>
                </a:solidFill>
              </a:rPr>
              <a:t>'</a:t>
            </a:r>
            <a:r>
              <a:rPr lang="en-IN" dirty="0"/>
              <a:t>);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>
                <a:solidFill>
                  <a:srgbClr val="F538A0"/>
                </a:solidFill>
              </a:rPr>
              <a:t>const</a:t>
            </a:r>
            <a:r>
              <a:rPr lang="en-IN" dirty="0"/>
              <a:t> result = await </a:t>
            </a:r>
            <a:r>
              <a:rPr lang="en-IN" dirty="0" err="1"/>
              <a:t>net.classify</a:t>
            </a:r>
            <a:r>
              <a:rPr lang="en-IN" dirty="0"/>
              <a:t>(</a:t>
            </a:r>
            <a:r>
              <a:rPr lang="en-IN" dirty="0" err="1"/>
              <a:t>imgEl</a:t>
            </a:r>
            <a:r>
              <a:rPr lang="en-IN" dirty="0"/>
              <a:t>);</a:t>
            </a:r>
            <a:br>
              <a:rPr lang="en-IN" dirty="0"/>
            </a:br>
            <a:r>
              <a:rPr lang="en-IN" dirty="0"/>
              <a:t>  </a:t>
            </a:r>
            <a:r>
              <a:rPr lang="en-IN" dirty="0" err="1"/>
              <a:t>console.log</a:t>
            </a:r>
            <a:r>
              <a:rPr lang="en-IN" dirty="0"/>
              <a:t>(result);</a:t>
            </a:r>
            <a:br>
              <a:rPr lang="en-IN" dirty="0"/>
            </a:br>
            <a:r>
              <a:rPr lang="en-IN" dirty="0"/>
              <a:t>}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app();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A43-5A12-FF4A-9033-59348455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AE2C-5A0E-EE4A-8744-406B6803DD80}"/>
              </a:ext>
            </a:extLst>
          </p:cNvPr>
          <p:cNvSpPr txBox="1"/>
          <p:nvPr/>
        </p:nvSpPr>
        <p:spPr>
          <a:xfrm>
            <a:off x="6096000" y="883920"/>
            <a:ext cx="41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/>
              <a:t>TensorFlow.js</a:t>
            </a:r>
            <a:r>
              <a:rPr lang="en-US" dirty="0"/>
              <a:t> and </a:t>
            </a:r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E8FE7-405A-5D42-9EFA-B5BC90DC6DA4}"/>
              </a:ext>
            </a:extLst>
          </p:cNvPr>
          <p:cNvSpPr txBox="1"/>
          <p:nvPr/>
        </p:nvSpPr>
        <p:spPr>
          <a:xfrm>
            <a:off x="1249680" y="1935480"/>
            <a:ext cx="89355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b="1" u="sng" dirty="0"/>
              <a:t>http-server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module: </a:t>
            </a:r>
            <a:r>
              <a:rPr lang="en-US" b="1" dirty="0" err="1"/>
              <a:t>npm</a:t>
            </a:r>
            <a:r>
              <a:rPr lang="en-US" b="1" dirty="0"/>
              <a:t> install –g http-server</a:t>
            </a:r>
          </a:p>
          <a:p>
            <a:r>
              <a:rPr lang="en-US" dirty="0"/>
              <a:t>Download </a:t>
            </a:r>
            <a:r>
              <a:rPr lang="en-US" dirty="0" err="1"/>
              <a:t>grace_hopper.jpg</a:t>
            </a:r>
            <a:r>
              <a:rPr lang="en-US" dirty="0"/>
              <a:t> image from: </a:t>
            </a:r>
          </a:p>
          <a:p>
            <a:r>
              <a:rPr lang="en-US" dirty="0">
                <a:hlinkClick r:id="rId2"/>
              </a:rPr>
              <a:t>https://storage.googleapis.com/download.tensorflow.org/example_images/grace_hopper.jpg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folder images and save </a:t>
            </a:r>
            <a:r>
              <a:rPr lang="en-US" dirty="0" err="1"/>
              <a:t>grace_hopper.jpg</a:t>
            </a:r>
            <a:r>
              <a:rPr lang="en-US" dirty="0"/>
              <a:t> image into 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36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A43-5A12-FF4A-9033-59348455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AE2C-5A0E-EE4A-8744-406B6803DD80}"/>
              </a:ext>
            </a:extLst>
          </p:cNvPr>
          <p:cNvSpPr txBox="1"/>
          <p:nvPr/>
        </p:nvSpPr>
        <p:spPr>
          <a:xfrm>
            <a:off x="6096000" y="883920"/>
            <a:ext cx="41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/>
              <a:t>TensorFlow.js</a:t>
            </a:r>
            <a:r>
              <a:rPr lang="en-US" dirty="0"/>
              <a:t> and </a:t>
            </a:r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61609-FE25-F740-9832-C151F3C4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7" y="1299806"/>
            <a:ext cx="5522403" cy="3253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404E4-AF54-8642-909D-074554F2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0100"/>
            <a:ext cx="10909300" cy="22579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60B0AF-3591-F048-A535-C6EC00453271}"/>
              </a:ext>
            </a:extLst>
          </p:cNvPr>
          <p:cNvSpPr/>
          <p:nvPr/>
        </p:nvSpPr>
        <p:spPr>
          <a:xfrm>
            <a:off x="2758440" y="5043846"/>
            <a:ext cx="2758440" cy="444381"/>
          </a:xfrm>
          <a:prstGeom prst="round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30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7601-EB19-1243-92C7-89D706A9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Teachable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FDD9-AF6E-B849-91A2-134FB3BD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34E5E-BCAA-3348-AC9D-410F4B904332}"/>
              </a:ext>
            </a:extLst>
          </p:cNvPr>
          <p:cNvSpPr/>
          <p:nvPr/>
        </p:nvSpPr>
        <p:spPr>
          <a:xfrm>
            <a:off x="5812739" y="843240"/>
            <a:ext cx="5991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5C5C5C"/>
                </a:solidFill>
                <a:latin typeface="Google Sans"/>
              </a:rPr>
              <a:t>Run </a:t>
            </a:r>
            <a:r>
              <a:rPr lang="en-IN" dirty="0" err="1">
                <a:solidFill>
                  <a:srgbClr val="5C5C5C"/>
                </a:solidFill>
                <a:latin typeface="Google Sans"/>
              </a:rPr>
              <a:t>MobileNet</a:t>
            </a:r>
            <a:r>
              <a:rPr lang="en-IN" dirty="0">
                <a:solidFill>
                  <a:srgbClr val="5C5C5C"/>
                </a:solidFill>
                <a:latin typeface="Google Sans"/>
              </a:rPr>
              <a:t> Inference in Browser through Webcam images</a:t>
            </a:r>
            <a:endParaRPr lang="en-IN" b="0" i="0" dirty="0">
              <a:solidFill>
                <a:srgbClr val="5C5C5C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751638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A55A-6503-6E47-BE37-11DC86F3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27" y="254685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NLP</a:t>
            </a:r>
            <a:br>
              <a:rPr lang="en-US" sz="6000" dirty="0"/>
            </a:br>
            <a:r>
              <a:rPr lang="en-US" sz="6000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15298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67DA-C18E-3446-862F-05675DC0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E062B-FB0E-8B4D-AA9B-6EDA4E0F4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NLP ?</a:t>
            </a:r>
          </a:p>
          <a:p>
            <a:pPr lvl="1"/>
            <a:r>
              <a:rPr lang="en-US" dirty="0"/>
              <a:t>NLP focuses on analyzing meaning of text and speech.</a:t>
            </a:r>
          </a:p>
          <a:p>
            <a:pPr lvl="1"/>
            <a:r>
              <a:rPr lang="en-US" dirty="0"/>
              <a:t>Starts with recognition – what words are given in text /speech ?</a:t>
            </a:r>
          </a:p>
          <a:p>
            <a:pPr lvl="1"/>
            <a:r>
              <a:rPr lang="en-US" dirty="0"/>
              <a:t>Next, sentiment for those words</a:t>
            </a:r>
          </a:p>
          <a:p>
            <a:pPr lvl="2"/>
            <a:r>
              <a:rPr lang="en-US" dirty="0"/>
              <a:t>Is a review positive or negative ?</a:t>
            </a:r>
          </a:p>
          <a:p>
            <a:pPr lvl="1"/>
            <a:r>
              <a:rPr lang="en-US" dirty="0"/>
              <a:t>Generating new text</a:t>
            </a:r>
          </a:p>
          <a:p>
            <a:pPr lvl="2"/>
            <a:r>
              <a:rPr lang="en-US" dirty="0"/>
              <a:t>Writing a song or script from scratch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this course mainly focus is on text, not speech.</a:t>
            </a:r>
          </a:p>
        </p:txBody>
      </p:sp>
    </p:spTree>
    <p:extLst>
      <p:ext uri="{BB962C8B-B14F-4D97-AF65-F5344CB8AC3E}">
        <p14:creationId xmlns:p14="http://schemas.microsoft.com/office/powerpoint/2010/main" val="2184234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E43F-4D3E-A44B-9115-9F723192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8147-CB1E-BE46-A704-6930BF78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  <a:p>
            <a:r>
              <a:rPr lang="en-US" dirty="0"/>
              <a:t>Dictation</a:t>
            </a:r>
          </a:p>
          <a:p>
            <a:r>
              <a:rPr lang="en-US" dirty="0"/>
              <a:t>Translation</a:t>
            </a:r>
          </a:p>
          <a:p>
            <a:r>
              <a:rPr lang="en-US" dirty="0"/>
              <a:t>Voice assistant</a:t>
            </a:r>
          </a:p>
          <a:p>
            <a:r>
              <a:rPr lang="en-US" dirty="0"/>
              <a:t>Smart speakers</a:t>
            </a:r>
          </a:p>
          <a:p>
            <a:r>
              <a:rPr lang="en-US" dirty="0"/>
              <a:t>Smart home devices</a:t>
            </a:r>
          </a:p>
          <a:p>
            <a:r>
              <a:rPr 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916023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2A8D-390F-D342-8A6B-0E040CF3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- Sentiment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3DA32-DB3B-9148-806F-35FD3571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2988"/>
            <a:ext cx="3080576" cy="1968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D2583-8AF2-3D4B-8A48-862AB166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899" y="2662988"/>
            <a:ext cx="2684319" cy="196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8752C-5C92-EC4B-A189-5D1333C51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2662988"/>
            <a:ext cx="1661722" cy="19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1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9D6C-25E1-4B40-9070-C44054D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Prepare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EDFEA-8573-4646-87A3-248A879EF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38312"/>
          </a:xfrm>
        </p:spPr>
        <p:txBody>
          <a:bodyPr/>
          <a:lstStyle/>
          <a:p>
            <a:r>
              <a:rPr lang="en-US" dirty="0"/>
              <a:t>Tokenize the words</a:t>
            </a:r>
          </a:p>
          <a:p>
            <a:r>
              <a:rPr lang="en-US" dirty="0"/>
              <a:t>Create sequences for the sentences</a:t>
            </a:r>
          </a:p>
          <a:p>
            <a:r>
              <a:rPr lang="en-US" dirty="0"/>
              <a:t>Make the sequences all the same length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6D305-07BA-BA4A-BA71-CF81301B11C6}"/>
              </a:ext>
            </a:extLst>
          </p:cNvPr>
          <p:cNvSpPr txBox="1"/>
          <p:nvPr/>
        </p:nvSpPr>
        <p:spPr>
          <a:xfrm>
            <a:off x="978568" y="3641558"/>
            <a:ext cx="111503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TensorFlow data needs to be of same length: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</a:t>
            </a:r>
          </a:p>
          <a:p>
            <a:pPr marL="342900" indent="-342900">
              <a:buAutoNum type="arabicPeriod"/>
            </a:pPr>
            <a:r>
              <a:rPr lang="en-US" dirty="0"/>
              <a:t>I Like hot chocolate</a:t>
            </a:r>
          </a:p>
          <a:p>
            <a:pPr marL="342900" indent="-342900">
              <a:buAutoNum type="arabicPeriod"/>
            </a:pPr>
            <a:r>
              <a:rPr lang="en-US" dirty="0"/>
              <a:t>My dog and my hedgehog like kibble, but my squirrel prefers grapes and chicken like ice cream, preferably vanilla 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5D680EF-5604-C143-89D0-7D48DC60B005}"/>
              </a:ext>
            </a:extLst>
          </p:cNvPr>
          <p:cNvSpPr/>
          <p:nvPr/>
        </p:nvSpPr>
        <p:spPr>
          <a:xfrm>
            <a:off x="3505825" y="4253683"/>
            <a:ext cx="1235164" cy="530076"/>
          </a:xfrm>
          <a:prstGeom prst="wedgeRoundRectCallout">
            <a:avLst>
              <a:gd name="adj1" fmla="val -71394"/>
              <a:gd name="adj2" fmla="val 536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Length = 4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229522E-EED3-C848-949C-1B8E552FDB65}"/>
              </a:ext>
            </a:extLst>
          </p:cNvPr>
          <p:cNvSpPr/>
          <p:nvPr/>
        </p:nvSpPr>
        <p:spPr>
          <a:xfrm>
            <a:off x="5478417" y="5618189"/>
            <a:ext cx="1419687" cy="530076"/>
          </a:xfrm>
          <a:prstGeom prst="wedgeRoundRectCallout">
            <a:avLst>
              <a:gd name="adj1" fmla="val -22041"/>
              <a:gd name="adj2" fmla="val -976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Length = 20</a:t>
            </a:r>
          </a:p>
        </p:txBody>
      </p:sp>
    </p:spTree>
    <p:extLst>
      <p:ext uri="{BB962C8B-B14F-4D97-AF65-F5344CB8AC3E}">
        <p14:creationId xmlns:p14="http://schemas.microsoft.com/office/powerpoint/2010/main" val="365502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3944-7CEA-9F41-AD2B-C772EEFB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Machine Learning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64A79-87F1-C04A-AA6D-4170ADAD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6553201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3240E-4ECB-514B-AF6D-CE8B40EF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95800"/>
            <a:ext cx="6553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9D6C-25E1-4B40-9070-C44054D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Prepare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EDFEA-8573-4646-87A3-248A879EF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38312"/>
          </a:xfrm>
        </p:spPr>
        <p:txBody>
          <a:bodyPr>
            <a:normAutofit/>
          </a:bodyPr>
          <a:lstStyle/>
          <a:p>
            <a:r>
              <a:rPr lang="en-US" dirty="0"/>
              <a:t>Pad Sequences</a:t>
            </a:r>
          </a:p>
          <a:p>
            <a:r>
              <a:rPr lang="en-US" dirty="0"/>
              <a:t>Truncate Sequences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69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9D6C-25E1-4B40-9070-C44054D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Prepare Data: Pad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EDFEA-8573-4646-87A3-248A879EF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930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 like hot chocolate</a:t>
            </a:r>
          </a:p>
          <a:p>
            <a:pPr marL="0" indent="0">
              <a:buNone/>
            </a:pPr>
            <a:r>
              <a:rPr lang="en-US" dirty="0"/>
              <a:t>   [4,2,5,6,0,0,0,0,0,0,0,0,0,0,0,0,0,0,0,0,0,0,0,0]</a:t>
            </a:r>
          </a:p>
          <a:p>
            <a:endParaRPr lang="en-US" dirty="0"/>
          </a:p>
          <a:p>
            <a:r>
              <a:rPr lang="en-US" dirty="0"/>
              <a:t>My dog and my hedgehog like kibble, but my squirrel prefers grapes and chicken like ice cream, preferably vanilla </a:t>
            </a:r>
          </a:p>
          <a:p>
            <a:pPr marL="0" indent="0">
              <a:buNone/>
            </a:pPr>
            <a:r>
              <a:rPr lang="en-US" dirty="0"/>
              <a:t>   [1, 7, 3, 1, 8, 2, 9, 10, 1, 11,</a:t>
            </a:r>
          </a:p>
          <a:p>
            <a:pPr marL="0" indent="0">
              <a:buNone/>
            </a:pPr>
            <a:r>
              <a:rPr lang="en-US" dirty="0"/>
              <a:t>     12, 13, 3, 1, 14, 2, 15, 16, 17, 18]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2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9D6C-25E1-4B40-9070-C44054D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Prepare Data: Truncate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EDFEA-8573-4646-87A3-248A879EF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93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Truncating (now both sequences have 10 items)</a:t>
            </a:r>
          </a:p>
          <a:p>
            <a:r>
              <a:rPr lang="en-US" dirty="0"/>
              <a:t>I like hot chocolate</a:t>
            </a:r>
          </a:p>
          <a:p>
            <a:pPr marL="0" indent="0">
              <a:buNone/>
            </a:pPr>
            <a:r>
              <a:rPr lang="en-US" dirty="0"/>
              <a:t>   [4, 2, 5, 6, 0, 0, 0, 0, 0, 0, 0]</a:t>
            </a:r>
          </a:p>
          <a:p>
            <a:endParaRPr lang="en-US" dirty="0"/>
          </a:p>
          <a:p>
            <a:r>
              <a:rPr lang="en-US" dirty="0"/>
              <a:t>My dog and my hedgehog like kibble, but my squirrel prefers grapes and chicken like ice cream, preferably vanilla </a:t>
            </a:r>
          </a:p>
          <a:p>
            <a:pPr marL="0" indent="0">
              <a:buNone/>
            </a:pPr>
            <a:r>
              <a:rPr lang="en-US" dirty="0"/>
              <a:t>   [1, 7, 3, 1, 8, 2, 9, 10, 1, 11]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69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9D6C-25E1-4B40-9070-C44054D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Prepare Data: </a:t>
            </a:r>
            <a:r>
              <a:rPr lang="en-US" sz="2000" dirty="0" err="1"/>
              <a:t>pad_sequences</a:t>
            </a:r>
            <a:r>
              <a:rPr lang="en-US" sz="2000" dirty="0"/>
              <a:t> adjusts sequences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EDFEA-8573-4646-87A3-248A879EF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93016"/>
          </a:xfrm>
        </p:spPr>
        <p:txBody>
          <a:bodyPr>
            <a:normAutofit/>
          </a:bodyPr>
          <a:lstStyle/>
          <a:p>
            <a:r>
              <a:rPr lang="en-US" dirty="0"/>
              <a:t>To tokenize text and create sequences for sentences, use 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3600" dirty="0"/>
              <a:t>Tokenizer</a:t>
            </a:r>
          </a:p>
          <a:p>
            <a:endParaRPr lang="en-US" dirty="0"/>
          </a:p>
          <a:p>
            <a:r>
              <a:rPr lang="en-US" dirty="0"/>
              <a:t>To pad and truncate sequences, use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3600" dirty="0" err="1"/>
              <a:t>pad_sequences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5779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19C0-B2CD-6548-85E9-7477292D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Prepare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67AAF-59A8-C644-B555-C0BD5E4DE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9" y="1438926"/>
            <a:ext cx="7236326" cy="259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24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19C0-B2CD-6548-85E9-7477292D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Prepare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2368D-7A79-D943-B69C-D8420679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9" y="4223216"/>
            <a:ext cx="7236326" cy="2597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287EF1-55C3-A047-A6E3-61D61B3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59" y="1471848"/>
            <a:ext cx="7236326" cy="25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1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19C0-B2CD-6548-85E9-7477292D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Prepare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7DAC1-CF02-BE40-8A47-3DF818BB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4" y="1690688"/>
            <a:ext cx="9659018" cy="39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42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4596-9D38-2943-B54A-35A9E5A8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Prepare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AEA2D-E4A0-B440-9555-220B0942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2553"/>
            <a:ext cx="9156032" cy="41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D2C99-FC38-F94C-B1B3-515E93F7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9" y="144712"/>
            <a:ext cx="11213431" cy="56306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8049F5-6974-514F-B3C3-979BF0B0655F}"/>
              </a:ext>
            </a:extLst>
          </p:cNvPr>
          <p:cNvSpPr/>
          <p:nvPr/>
        </p:nvSpPr>
        <p:spPr>
          <a:xfrm>
            <a:off x="513348" y="6066957"/>
            <a:ext cx="10090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https://towardsdatascience.com/why-do-we-use-embeddings-in-nlp-2f20e1b632d2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88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105D61-7B89-C14C-96C4-7B91D708B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841"/>
            <a:ext cx="12192000" cy="61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5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Gay Couples' Options for Having Babies?">
            <a:extLst>
              <a:ext uri="{FF2B5EF4-FFF2-40B4-BE49-F238E27FC236}">
                <a16:creationId xmlns:a16="http://schemas.microsoft.com/office/drawing/2014/main" id="{EB9A0834-AC90-B245-90C5-C1FA3B4A6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8" y="1258570"/>
            <a:ext cx="5795272" cy="434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y Nobody Can Copy Apple | cek.log">
            <a:extLst>
              <a:ext uri="{FF2B5EF4-FFF2-40B4-BE49-F238E27FC236}">
                <a16:creationId xmlns:a16="http://schemas.microsoft.com/office/drawing/2014/main" id="{1B3C5012-8D4C-B744-9A9E-06687991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30" y="358140"/>
            <a:ext cx="29083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nge Fruit | Orange fruit, Fruit clipart, Fruit picture">
            <a:extLst>
              <a:ext uri="{FF2B5EF4-FFF2-40B4-BE49-F238E27FC236}">
                <a16:creationId xmlns:a16="http://schemas.microsoft.com/office/drawing/2014/main" id="{82BC62BB-7562-2C44-B40D-23A4A2E5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30" y="3705861"/>
            <a:ext cx="29718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CE5BA4-826E-7241-A4C7-FE28E35A4A61}"/>
              </a:ext>
            </a:extLst>
          </p:cNvPr>
          <p:cNvSpPr/>
          <p:nvPr/>
        </p:nvSpPr>
        <p:spPr>
          <a:xfrm>
            <a:off x="422648" y="6362571"/>
            <a:ext cx="7284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https://www.youtube.com/watch?v=KNAWp2S3w94&amp;feature=emb_logo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2E6458-3DBA-1845-99FB-0FECA63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Machine Learning ?</a:t>
            </a:r>
          </a:p>
        </p:txBody>
      </p:sp>
    </p:spTree>
    <p:extLst>
      <p:ext uri="{BB962C8B-B14F-4D97-AF65-F5344CB8AC3E}">
        <p14:creationId xmlns:p14="http://schemas.microsoft.com/office/powerpoint/2010/main" val="301959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0184-9BCC-404D-8D2B-42905CB2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Basic Sentiment Modal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C5AFE-A187-9D4F-967C-92240F95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035"/>
            <a:ext cx="12166374" cy="1994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E7A44-6859-6645-B461-12D74872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38878"/>
            <a:ext cx="12166373" cy="19942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8000F1-B3CF-5948-9547-CD6CBBA809FE}"/>
              </a:ext>
            </a:extLst>
          </p:cNvPr>
          <p:cNvCxnSpPr>
            <a:cxnSpLocks/>
          </p:cNvCxnSpPr>
          <p:nvPr/>
        </p:nvCxnSpPr>
        <p:spPr>
          <a:xfrm>
            <a:off x="4427621" y="2451942"/>
            <a:ext cx="176463" cy="245694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56C012-978A-3E48-859D-3E21C4AEE85B}"/>
              </a:ext>
            </a:extLst>
          </p:cNvPr>
          <p:cNvSpPr/>
          <p:nvPr/>
        </p:nvSpPr>
        <p:spPr>
          <a:xfrm>
            <a:off x="112294" y="6376600"/>
            <a:ext cx="11742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https://colab.research.google.com/drive/1jDwV8Smj7WhJn-4RtLpKxM5_jUT1HSDL#scrollTo=Je08W5bmHVjH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4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D5A5E-9564-F240-9564-1A361586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0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54EC-18C9-1841-96FD-697D6DBE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E7D35-6775-AE47-AA59-6A804B22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600"/>
            <a:ext cx="10515600" cy="14296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 is an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end-to-end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70C0"/>
                </a:solidFill>
              </a:rPr>
              <a:t>open source </a:t>
            </a:r>
            <a:r>
              <a:rPr lang="en-US" sz="4000" dirty="0" err="1">
                <a:solidFill>
                  <a:srgbClr val="0070C0"/>
                </a:solidFill>
              </a:rPr>
              <a:t>plateform</a:t>
            </a:r>
            <a:r>
              <a:rPr lang="en-US" sz="4000" dirty="0">
                <a:solidFill>
                  <a:srgbClr val="0070C0"/>
                </a:solidFill>
              </a:rPr>
              <a:t> for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8667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54EC-18C9-1841-96FD-697D6DBE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6D34A-171B-D040-808B-A6717A47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40" y="2979736"/>
            <a:ext cx="6192520" cy="12792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13D3D1-BEE0-4C4A-AE82-4EA0BF11C18E}"/>
              </a:ext>
            </a:extLst>
          </p:cNvPr>
          <p:cNvGrpSpPr/>
          <p:nvPr/>
        </p:nvGrpSpPr>
        <p:grpSpPr>
          <a:xfrm>
            <a:off x="1511808" y="1506022"/>
            <a:ext cx="2891932" cy="1485332"/>
            <a:chOff x="1511808" y="1506022"/>
            <a:chExt cx="2891932" cy="1485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F38A74-B01F-D94B-B623-47AE48E2AA7A}"/>
                </a:ext>
              </a:extLst>
            </p:cNvPr>
            <p:cNvSpPr txBox="1"/>
            <p:nvPr/>
          </p:nvSpPr>
          <p:spPr>
            <a:xfrm>
              <a:off x="1511808" y="1506022"/>
              <a:ext cx="2535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multidimensional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E69C13B-2D36-4341-8AB6-1B787C6730AD}"/>
                </a:ext>
              </a:extLst>
            </p:cNvPr>
            <p:cNvCxnSpPr/>
            <p:nvPr/>
          </p:nvCxnSpPr>
          <p:spPr>
            <a:xfrm>
              <a:off x="2999740" y="1875354"/>
              <a:ext cx="1404000" cy="1116000"/>
            </a:xfrm>
            <a:prstGeom prst="straightConnector1">
              <a:avLst/>
            </a:prstGeom>
            <a:ln w="635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189422-AE19-4644-8AEA-262408703517}"/>
              </a:ext>
            </a:extLst>
          </p:cNvPr>
          <p:cNvGrpSpPr/>
          <p:nvPr/>
        </p:nvGrpSpPr>
        <p:grpSpPr>
          <a:xfrm>
            <a:off x="7924800" y="4333002"/>
            <a:ext cx="2213683" cy="1559306"/>
            <a:chOff x="7924800" y="4333002"/>
            <a:chExt cx="2213683" cy="15593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138F3D-7491-F741-8AFF-EBDD5B7989A1}"/>
                </a:ext>
              </a:extLst>
            </p:cNvPr>
            <p:cNvSpPr txBox="1"/>
            <p:nvPr/>
          </p:nvSpPr>
          <p:spPr>
            <a:xfrm>
              <a:off x="7924800" y="5522976"/>
              <a:ext cx="2213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graph of operations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C8F524-6235-B945-B95F-9F7F03A5A834}"/>
                </a:ext>
              </a:extLst>
            </p:cNvPr>
            <p:cNvCxnSpPr/>
            <p:nvPr/>
          </p:nvCxnSpPr>
          <p:spPr>
            <a:xfrm flipH="1" flipV="1">
              <a:off x="7924800" y="4333002"/>
              <a:ext cx="707136" cy="118997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110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20612</TotalTime>
  <Words>1615</Words>
  <Application>Microsoft Macintosh PowerPoint</Application>
  <PresentationFormat>Widescreen</PresentationFormat>
  <Paragraphs>187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Google Sans</vt:lpstr>
      <vt:lpstr>Office Theme</vt:lpstr>
      <vt:lpstr>PowerPoint Presentation</vt:lpstr>
      <vt:lpstr>Agenda</vt:lpstr>
      <vt:lpstr>Example of AI / ML</vt:lpstr>
      <vt:lpstr>What is AI / ML ?</vt:lpstr>
      <vt:lpstr>What is Machine Learning ?</vt:lpstr>
      <vt:lpstr>What is Machine Learning ?</vt:lpstr>
      <vt:lpstr>PowerPoint Presentation</vt:lpstr>
      <vt:lpstr>What is TensorFlow?</vt:lpstr>
      <vt:lpstr>What is TensorFlow?</vt:lpstr>
      <vt:lpstr>PowerPoint Presentation</vt:lpstr>
      <vt:lpstr>PowerPoint Presentation</vt:lpstr>
      <vt:lpstr>PowerPoint Presentation</vt:lpstr>
      <vt:lpstr>Celsisus to Farhnite Problem</vt:lpstr>
      <vt:lpstr>Celsisus to Farhnite Problem</vt:lpstr>
      <vt:lpstr>Celsisus to Farhnite Problem</vt:lpstr>
      <vt:lpstr>Celsisus to Farhnite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Model</vt:lpstr>
      <vt:lpstr>PowerPoint Presentation</vt:lpstr>
      <vt:lpstr>Resources</vt:lpstr>
      <vt:lpstr>PowerPoint Presentation</vt:lpstr>
      <vt:lpstr>Transfer Learning</vt:lpstr>
      <vt:lpstr>PowerPoint Presentation</vt:lpstr>
      <vt:lpstr>PowerPoint Presentation</vt:lpstr>
      <vt:lpstr>PowerPoint Presentation</vt:lpstr>
      <vt:lpstr>MobileNet</vt:lpstr>
      <vt:lpstr>MobileNet</vt:lpstr>
      <vt:lpstr>MobileNet</vt:lpstr>
      <vt:lpstr>TensorFlow Hub</vt:lpstr>
      <vt:lpstr>Transfer Learning – Create Model</vt:lpstr>
      <vt:lpstr>PowerPoint Presentation</vt:lpstr>
      <vt:lpstr>Transfer Learning -- Practical</vt:lpstr>
      <vt:lpstr>PowerPoint Presentation</vt:lpstr>
      <vt:lpstr>Teachable Machine</vt:lpstr>
      <vt:lpstr>Teachable Machine</vt:lpstr>
      <vt:lpstr>Teachable Machine</vt:lpstr>
      <vt:lpstr>Teachable Machine</vt:lpstr>
      <vt:lpstr>Teachable Machine</vt:lpstr>
      <vt:lpstr>Teachable Machine</vt:lpstr>
      <vt:lpstr>Teachable Machine</vt:lpstr>
      <vt:lpstr>NLP Natural Language Processing</vt:lpstr>
      <vt:lpstr>NLP – Natural Language processing</vt:lpstr>
      <vt:lpstr>Applications of NLP</vt:lpstr>
      <vt:lpstr>NLP - Sentiment Example</vt:lpstr>
      <vt:lpstr>NLP – Prepare Data</vt:lpstr>
      <vt:lpstr>NLP – Prepare Data</vt:lpstr>
      <vt:lpstr>NLP – Prepare Data: Pad Sequences</vt:lpstr>
      <vt:lpstr>NLP – Prepare Data: Truncate Sequences</vt:lpstr>
      <vt:lpstr>NLP – Prepare Data: pad_sequences adjusts sequences size</vt:lpstr>
      <vt:lpstr>NLP – Prepare data</vt:lpstr>
      <vt:lpstr>NLP – Prepare data</vt:lpstr>
      <vt:lpstr>NLP – Prepare data</vt:lpstr>
      <vt:lpstr>NLP – Prepare data</vt:lpstr>
      <vt:lpstr>PowerPoint Presentation</vt:lpstr>
      <vt:lpstr>PowerPoint Presentation</vt:lpstr>
      <vt:lpstr>Create Basic Sentiment Modal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Dinesh Chopra</cp:lastModifiedBy>
  <cp:revision>39</cp:revision>
  <dcterms:created xsi:type="dcterms:W3CDTF">2021-01-09T08:40:21Z</dcterms:created>
  <dcterms:modified xsi:type="dcterms:W3CDTF">2021-02-24T06:40:15Z</dcterms:modified>
</cp:coreProperties>
</file>